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  <p:sldMasterId id="2147483694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6858000" cx="9144000"/>
  <p:notesSz cx="7102475" cy="9388475"/>
  <p:embeddedFontLst>
    <p:embeddedFont>
      <p:font typeface="Helvetica Neue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64">
          <p15:clr>
            <a:srgbClr val="A4A3A4"/>
          </p15:clr>
        </p15:guide>
        <p15:guide id="2" pos="2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64" orient="horz"/>
        <p:guide pos="289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3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2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092" y="0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0" name="Google Shape;420;p10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0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1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1" name="Google Shape;431;p11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99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1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2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2" name="Google Shape;442;p12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>
              <a:solidFill>
                <a:srgbClr val="FFFF99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2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3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3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4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5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6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6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7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7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8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8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9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9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0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0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9" name="Google Shape;539;p20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1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2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2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3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3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4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4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6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6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7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8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8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9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p2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9" name="Google Shape;669;p29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6.16 Review: relationships among organelles of the endomembrane system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0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84" name="Google Shape;684;p30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0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1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3" name="Google Shape;693;p3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4" name="Google Shape;694;p31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2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2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3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3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4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4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5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9" name="Google Shape;719;p35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6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7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7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8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8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9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9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1" name="Google Shape;751;p39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34694"/>
                </a:solidFill>
              </a:rPr>
              <a:t>Figure 12.5 The cell cycle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1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41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2" name="Google Shape;772;p41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2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3" name="Google Shape;793;p42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4" name="Google Shape;794;p42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4" name="Google Shape;804;p43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5" name="Google Shape;805;p43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7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8" name="Google Shape;368;p8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8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:notes"/>
          <p:cNvSpPr/>
          <p:nvPr>
            <p:ph idx="2" type="sldImg"/>
          </p:nvPr>
        </p:nvSpPr>
        <p:spPr>
          <a:xfrm>
            <a:off x="1204913" y="704850"/>
            <a:ext cx="4692650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3" name="Google Shape;393;p9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99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9:notes"/>
          <p:cNvSpPr txBox="1"/>
          <p:nvPr>
            <p:ph idx="12" type="sldNum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0" name="Google Shape;190;p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1" name="Google Shape;19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8" name="Google Shape;198;p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9" name="Google Shape;199;p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0" name="Google Shape;200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11" name="Google Shape;211;p3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12" name="Google Shape;21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19" name="Google Shape;219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8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25"/>
              </a:spcBef>
              <a:spcAft>
                <a:spcPts val="0"/>
              </a:spcAft>
              <a:buClr>
                <a:srgbClr val="888888"/>
              </a:buClr>
              <a:buSzPts val="2625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225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75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75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75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75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75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75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9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40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0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88"/>
              <a:buFont typeface="Calibri"/>
              <a:buNone/>
              <a:defRPr b="1" sz="3688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67925" lIns="135850" spcFirstLastPara="1" rIns="135850" wrap="square" tIns="67925">
            <a:noAutofit/>
          </a:bodyPr>
          <a:lstStyle>
            <a:lvl1pPr indent="-228600" lvl="0" marL="457200" algn="l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75"/>
              <a:buNone/>
              <a:defRPr sz="1875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38"/>
              </a:spcBef>
              <a:spcAft>
                <a:spcPts val="0"/>
              </a:spcAft>
              <a:buClr>
                <a:srgbClr val="888888"/>
              </a:buClr>
              <a:buSzPts val="1688"/>
              <a:buNone/>
              <a:defRPr sz="1687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1313"/>
              <a:buNone/>
              <a:defRPr sz="1313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1313"/>
              <a:buNone/>
              <a:defRPr sz="1313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1313"/>
              <a:buNone/>
              <a:defRPr sz="1313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1313"/>
              <a:buNone/>
              <a:defRPr sz="1313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1313"/>
              <a:buNone/>
              <a:defRPr sz="1313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1313"/>
              <a:buNone/>
              <a:defRPr sz="131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9" name="Google Shape;259;p41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1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indent="-395287" lvl="0" marL="4572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625"/>
              <a:buChar char="•"/>
              <a:defRPr sz="2625"/>
            </a:lvl1pPr>
            <a:lvl2pPr indent="-371475" lvl="1" marL="9144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Char char="–"/>
              <a:defRPr sz="2250"/>
            </a:lvl2pPr>
            <a:lvl3pPr indent="-347662" lvl="2" marL="13716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Char char="•"/>
              <a:defRPr sz="1875"/>
            </a:lvl3pPr>
            <a:lvl4pPr indent="-335788" lvl="3" marL="18288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–"/>
              <a:defRPr sz="1687"/>
            </a:lvl4pPr>
            <a:lvl5pPr indent="-335788" lvl="4" marL="22860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»"/>
              <a:defRPr sz="1687"/>
            </a:lvl5pPr>
            <a:lvl6pPr indent="-335788" lvl="5" marL="27432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•"/>
              <a:defRPr sz="1687"/>
            </a:lvl6pPr>
            <a:lvl7pPr indent="-335788" lvl="6" marL="32004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•"/>
              <a:defRPr sz="1687"/>
            </a:lvl7pPr>
            <a:lvl8pPr indent="-335788" lvl="7" marL="36576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•"/>
              <a:defRPr sz="1687"/>
            </a:lvl8pPr>
            <a:lvl9pPr indent="-335788" lvl="8" marL="41148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•"/>
              <a:defRPr sz="1687"/>
            </a:lvl9pPr>
          </a:lstStyle>
          <a:p/>
        </p:txBody>
      </p:sp>
      <p:sp>
        <p:nvSpPr>
          <p:cNvPr id="265" name="Google Shape;265;p42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indent="-395287" lvl="0" marL="4572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625"/>
              <a:buChar char="•"/>
              <a:defRPr sz="2625"/>
            </a:lvl1pPr>
            <a:lvl2pPr indent="-371475" lvl="1" marL="9144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Char char="–"/>
              <a:defRPr sz="2250"/>
            </a:lvl2pPr>
            <a:lvl3pPr indent="-347662" lvl="2" marL="13716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Char char="•"/>
              <a:defRPr sz="1875"/>
            </a:lvl3pPr>
            <a:lvl4pPr indent="-335788" lvl="3" marL="18288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–"/>
              <a:defRPr sz="1687"/>
            </a:lvl4pPr>
            <a:lvl5pPr indent="-335788" lvl="4" marL="22860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»"/>
              <a:defRPr sz="1687"/>
            </a:lvl5pPr>
            <a:lvl6pPr indent="-335788" lvl="5" marL="27432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•"/>
              <a:defRPr sz="1687"/>
            </a:lvl6pPr>
            <a:lvl7pPr indent="-335788" lvl="6" marL="32004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•"/>
              <a:defRPr sz="1687"/>
            </a:lvl7pPr>
            <a:lvl8pPr indent="-335788" lvl="7" marL="36576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•"/>
              <a:defRPr sz="1687"/>
            </a:lvl8pPr>
            <a:lvl9pPr indent="-335788" lvl="8" marL="41148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•"/>
              <a:defRPr sz="1687"/>
            </a:lvl9pPr>
          </a:lstStyle>
          <a:p/>
        </p:txBody>
      </p:sp>
      <p:sp>
        <p:nvSpPr>
          <p:cNvPr id="266" name="Google Shape;266;p42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2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63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67925" lIns="135850" spcFirstLastPara="1" rIns="135850" wrap="square" tIns="67925">
            <a:noAutofit/>
          </a:bodyPr>
          <a:lstStyle>
            <a:lvl1pPr indent="-228600" lvl="0" marL="457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b="1" sz="2250"/>
            </a:lvl1pPr>
            <a:lvl2pPr indent="-228600" lvl="1" marL="9144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None/>
              <a:defRPr b="1" sz="1875"/>
            </a:lvl2pPr>
            <a:lvl3pPr indent="-228600" lvl="2" marL="13716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None/>
              <a:defRPr b="1" sz="1687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9pPr>
          </a:lstStyle>
          <a:p/>
        </p:txBody>
      </p:sp>
      <p:sp>
        <p:nvSpPr>
          <p:cNvPr id="272" name="Google Shape;272;p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indent="-371475" lvl="0" marL="457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 sz="2250"/>
            </a:lvl1pPr>
            <a:lvl2pPr indent="-347662" lvl="1" marL="9144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Char char="–"/>
              <a:defRPr sz="1875"/>
            </a:lvl2pPr>
            <a:lvl3pPr indent="-335788" lvl="2" marL="13716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•"/>
              <a:defRPr sz="1687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73" name="Google Shape;273;p43"/>
          <p:cNvSpPr txBox="1"/>
          <p:nvPr>
            <p:ph idx="3" type="body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67925" lIns="135850" spcFirstLastPara="1" rIns="135850" wrap="square" tIns="67925">
            <a:noAutofit/>
          </a:bodyPr>
          <a:lstStyle>
            <a:lvl1pPr indent="-228600" lvl="0" marL="457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b="1" sz="2250"/>
            </a:lvl1pPr>
            <a:lvl2pPr indent="-228600" lvl="1" marL="9144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None/>
              <a:defRPr b="1" sz="1875"/>
            </a:lvl2pPr>
            <a:lvl3pPr indent="-228600" lvl="2" marL="13716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None/>
              <a:defRPr b="1" sz="1687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9pPr>
          </a:lstStyle>
          <a:p/>
        </p:txBody>
      </p:sp>
      <p:sp>
        <p:nvSpPr>
          <p:cNvPr id="274" name="Google Shape;274;p43"/>
          <p:cNvSpPr txBox="1"/>
          <p:nvPr>
            <p:ph idx="4" type="body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indent="-371475" lvl="0" marL="4572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 sz="2250"/>
            </a:lvl1pPr>
            <a:lvl2pPr indent="-347662" lvl="1" marL="9144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Char char="–"/>
              <a:defRPr sz="1875"/>
            </a:lvl2pPr>
            <a:lvl3pPr indent="-335788" lvl="2" marL="1371600" algn="l"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688"/>
              <a:buChar char="•"/>
              <a:defRPr sz="1687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75" name="Google Shape;275;p43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3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4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4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5"/>
              <a:buFont typeface="Calibri"/>
              <a:buNone/>
              <a:defRPr b="1" sz="1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3575050" y="273051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indent="-4191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indent="-395287" lvl="1" marL="9144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625"/>
              <a:buChar char="–"/>
              <a:defRPr sz="2625"/>
            </a:lvl2pPr>
            <a:lvl3pPr indent="-371475" lvl="2" marL="13716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 sz="2250"/>
            </a:lvl3pPr>
            <a:lvl4pPr indent="-347662" lvl="3" marL="18288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Char char="–"/>
              <a:defRPr sz="1875"/>
            </a:lvl4pPr>
            <a:lvl5pPr indent="-347662" lvl="4" marL="22860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Char char="»"/>
              <a:defRPr sz="1875"/>
            </a:lvl5pPr>
            <a:lvl6pPr indent="-347662" lvl="5" marL="27432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Char char="•"/>
              <a:defRPr sz="1875"/>
            </a:lvl6pPr>
            <a:lvl7pPr indent="-347662" lvl="6" marL="32004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Char char="•"/>
              <a:defRPr sz="1875"/>
            </a:lvl7pPr>
            <a:lvl8pPr indent="-347662" lvl="7" marL="36576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Char char="•"/>
              <a:defRPr sz="1875"/>
            </a:lvl8pPr>
            <a:lvl9pPr indent="-347662" lvl="8" marL="411480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Char char="•"/>
              <a:defRPr sz="1875"/>
            </a:lvl9pPr>
          </a:lstStyle>
          <a:p/>
        </p:txBody>
      </p:sp>
      <p:sp>
        <p:nvSpPr>
          <p:cNvPr id="286" name="Google Shape;286;p45"/>
          <p:cNvSpPr txBox="1"/>
          <p:nvPr>
            <p:ph idx="2" type="body"/>
          </p:nvPr>
        </p:nvSpPr>
        <p:spPr>
          <a:xfrm>
            <a:off x="457201" y="1435101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indent="-228600" lvl="0" marL="457200" algn="l"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313"/>
              <a:buNone/>
              <a:defRPr sz="1313"/>
            </a:lvl1pPr>
            <a:lvl2pPr indent="-228600" lvl="1" marL="914400" algn="l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2pPr>
            <a:lvl3pPr indent="-228600" lvl="2" marL="1371600" algn="l"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938"/>
              <a:buNone/>
              <a:defRPr sz="938"/>
            </a:lvl3pPr>
            <a:lvl4pPr indent="-228600" lvl="3" marL="18288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4pPr>
            <a:lvl5pPr indent="-228600" lvl="4" marL="22860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5pPr>
            <a:lvl6pPr indent="-228600" lvl="5" marL="27432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6pPr>
            <a:lvl7pPr indent="-228600" lvl="6" marL="32004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7pPr>
            <a:lvl8pPr indent="-228600" lvl="7" marL="36576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8pPr>
            <a:lvl9pPr indent="-228600" lvl="8" marL="41148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9pPr>
          </a:lstStyle>
          <a:p/>
        </p:txBody>
      </p:sp>
      <p:sp>
        <p:nvSpPr>
          <p:cNvPr id="287" name="Google Shape;287;p45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5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5"/>
              <a:buFont typeface="Calibri"/>
              <a:buNone/>
              <a:defRPr b="1" sz="1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625"/>
              <a:buFont typeface="Arial"/>
              <a:buNone/>
              <a:defRPr b="0" i="0" sz="26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None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None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None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None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None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None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indent="-228600" lvl="0" marL="457200" algn="l"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313"/>
              <a:buNone/>
              <a:defRPr sz="1313"/>
            </a:lvl1pPr>
            <a:lvl2pPr indent="-228600" lvl="1" marL="914400" algn="l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2pPr>
            <a:lvl3pPr indent="-228600" lvl="2" marL="1371600" algn="l"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938"/>
              <a:buNone/>
              <a:defRPr sz="938"/>
            </a:lvl3pPr>
            <a:lvl4pPr indent="-228600" lvl="3" marL="18288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4pPr>
            <a:lvl5pPr indent="-228600" lvl="4" marL="22860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5pPr>
            <a:lvl6pPr indent="-228600" lvl="5" marL="27432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6pPr>
            <a:lvl7pPr indent="-228600" lvl="6" marL="32004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7pPr>
            <a:lvl8pPr indent="-228600" lvl="7" marL="36576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8pPr>
            <a:lvl9pPr indent="-228600" lvl="8" marL="4114800" algn="l">
              <a:spcBef>
                <a:spcPts val="163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9pPr>
          </a:lstStyle>
          <a:p/>
        </p:txBody>
      </p:sp>
      <p:sp>
        <p:nvSpPr>
          <p:cNvPr id="294" name="Google Shape;294;p46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6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47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7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 rot="5400000">
            <a:off x="4732337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 rot="5400000">
            <a:off x="541338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8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8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63"/>
              <a:buFont typeface="Calibri"/>
              <a:buNone/>
              <a:defRPr b="0" i="0" sz="406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67925" lIns="135850" spcFirstLastPara="1" rIns="135850" wrap="square" tIns="67925">
            <a:noAutofit/>
          </a:bodyPr>
          <a:lstStyle>
            <a:lvl1pPr indent="-4191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5287" lvl="1" marL="914400" marR="0" rtl="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625"/>
              <a:buFont typeface="Arial"/>
              <a:buChar char="–"/>
              <a:defRPr b="0" i="0" sz="26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71475" lvl="2" marL="13716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7662" lvl="3" marL="18288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–"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7662" lvl="4" marL="22860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»"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7662" lvl="5" marL="27432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7662" lvl="6" marL="32004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7662" lvl="7" marL="36576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7662" lvl="8" marL="41148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7925" lIns="135850" spcFirstLastPara="1" rIns="135850" wrap="square" tIns="679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22.jp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5" Type="http://schemas.openxmlformats.org/officeDocument/2006/relationships/image" Target="../media/image4.jpg"/><Relationship Id="rId6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jpg"/><Relationship Id="rId4" Type="http://schemas.openxmlformats.org/officeDocument/2006/relationships/image" Target="../media/image3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5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Basic Biological Concepts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9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None/>
            </a:pPr>
            <a:r>
              <a:rPr lang="en-US" sz="2100">
                <a:solidFill>
                  <a:srgbClr val="C00000"/>
                </a:solidFill>
              </a:rPr>
              <a:t>Lecture 3 – Cell Biology</a:t>
            </a:r>
            <a:endParaRPr sz="2100">
              <a:solidFill>
                <a:srgbClr val="C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00000"/>
              </a:buClr>
              <a:buSzPts val="2100"/>
              <a:buNone/>
            </a:pPr>
            <a:r>
              <a:rPr lang="en-US" sz="2100">
                <a:solidFill>
                  <a:srgbClr val="C00000"/>
                </a:solidFill>
              </a:rPr>
              <a:t>BIO 10 – Spring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8"/>
          <p:cNvSpPr/>
          <p:nvPr/>
        </p:nvSpPr>
        <p:spPr>
          <a:xfrm>
            <a:off x="762000" y="1988403"/>
            <a:ext cx="4343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0988" lvl="0" marL="280988" marR="0" rtl="0" algn="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Heads interact with water</a:t>
            </a:r>
            <a:endParaRPr/>
          </a:p>
          <a:p>
            <a:pPr indent="-280988" lvl="0" marL="280988" marR="0" rtl="0" algn="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Tails interact with each other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8"/>
          <p:cNvSpPr/>
          <p:nvPr/>
        </p:nvSpPr>
        <p:spPr>
          <a:xfrm>
            <a:off x="533400" y="783848"/>
            <a:ext cx="777240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happens when you add phospholipids into a container with water?</a:t>
            </a:r>
            <a:endParaRPr b="1" sz="2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879" y="3067050"/>
            <a:ext cx="5874521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8"/>
          <p:cNvSpPr/>
          <p:nvPr/>
        </p:nvSpPr>
        <p:spPr>
          <a:xfrm>
            <a:off x="5029200" y="1905000"/>
            <a:ext cx="228600" cy="1041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5406845" y="2010201"/>
            <a:ext cx="2273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Spontaneously forms bilayer!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9"/>
          <p:cNvSpPr/>
          <p:nvPr/>
        </p:nvSpPr>
        <p:spPr>
          <a:xfrm>
            <a:off x="356394" y="381000"/>
            <a:ext cx="8431212" cy="2262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Phospholipid Bilayer is Fluid!</a:t>
            </a:r>
            <a:endParaRPr/>
          </a:p>
          <a:p>
            <a:pPr indent="-341313" lvl="0" marL="34131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type of hydrocarbon (fatty acid) in the tails of the phospholipids affects the fluidity of the membrane:</a:t>
            </a:r>
            <a:endParaRPr/>
          </a:p>
          <a:p>
            <a:pPr indent="-341313" lvl="1" marL="798513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unsaturated fatty acids = fluid (loose) membrane</a:t>
            </a:r>
            <a:endParaRPr/>
          </a:p>
          <a:p>
            <a:pPr indent="-341313" lvl="1" marL="798513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saturated fatty acids = viscous (harder) membrane    </a:t>
            </a:r>
            <a:endParaRPr b="0" i="0" sz="22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59"/>
          <p:cNvPicPr preferRelativeResize="0"/>
          <p:nvPr/>
        </p:nvPicPr>
        <p:blipFill rotWithShape="1">
          <a:blip r:embed="rId3">
            <a:alphaModFix/>
          </a:blip>
          <a:srcRect b="0" l="0" r="0" t="53418"/>
          <a:stretch/>
        </p:blipFill>
        <p:spPr>
          <a:xfrm>
            <a:off x="228600" y="2895600"/>
            <a:ext cx="4940268" cy="2038226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436" name="Google Shape;436;p5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9-27 at 6.38.19 PM.png" id="437" name="Google Shape;43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2900855"/>
            <a:ext cx="3733800" cy="228074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438" name="Google Shape;438;p59"/>
          <p:cNvSpPr/>
          <p:nvPr/>
        </p:nvSpPr>
        <p:spPr>
          <a:xfrm>
            <a:off x="5168868" y="5205821"/>
            <a:ext cx="38707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Fluidity allows for breaking and fusing of parts of membranes without losing integrity </a:t>
            </a:r>
            <a:endParaRPr/>
          </a:p>
        </p:txBody>
      </p:sp>
      <p:sp>
        <p:nvSpPr>
          <p:cNvPr id="439" name="Google Shape;439;p59"/>
          <p:cNvSpPr txBox="1"/>
          <p:nvPr/>
        </p:nvSpPr>
        <p:spPr>
          <a:xfrm>
            <a:off x="1300600" y="4648200"/>
            <a:ext cx="1290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rPr>
              <a:t>(double bonds)</a:t>
            </a:r>
            <a:endParaRPr sz="14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_12Figureb-U" id="445" name="Google Shape;445;p60"/>
          <p:cNvPicPr preferRelativeResize="0"/>
          <p:nvPr/>
        </p:nvPicPr>
        <p:blipFill rotWithShape="1">
          <a:blip r:embed="rId3">
            <a:alphaModFix/>
          </a:blip>
          <a:srcRect b="4423" l="49077" r="0" t="1573"/>
          <a:stretch/>
        </p:blipFill>
        <p:spPr>
          <a:xfrm>
            <a:off x="5943600" y="3200400"/>
            <a:ext cx="2811462" cy="331801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0"/>
          <p:cNvSpPr/>
          <p:nvPr/>
        </p:nvSpPr>
        <p:spPr>
          <a:xfrm>
            <a:off x="457200" y="360402"/>
            <a:ext cx="7924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B.  Cholesterol (another lipid component)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5_01Figure-U" id="447" name="Google Shape;447;p60"/>
          <p:cNvPicPr preferRelativeResize="0"/>
          <p:nvPr/>
        </p:nvPicPr>
        <p:blipFill rotWithShape="1">
          <a:blip r:embed="rId4">
            <a:alphaModFix/>
          </a:blip>
          <a:srcRect b="44674" l="0" r="12839" t="0"/>
          <a:stretch/>
        </p:blipFill>
        <p:spPr>
          <a:xfrm>
            <a:off x="1143000" y="1069245"/>
            <a:ext cx="6741800" cy="266455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0"/>
          <p:cNvSpPr txBox="1"/>
          <p:nvPr/>
        </p:nvSpPr>
        <p:spPr>
          <a:xfrm>
            <a:off x="2428357" y="1213685"/>
            <a:ext cx="13133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Cholesterol</a:t>
            </a:r>
            <a:endParaRPr b="1" sz="1600">
              <a:solidFill>
                <a:srgbClr val="C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49" name="Google Shape;449;p60"/>
          <p:cNvCxnSpPr/>
          <p:nvPr/>
        </p:nvCxnSpPr>
        <p:spPr>
          <a:xfrm>
            <a:off x="3101974" y="1478797"/>
            <a:ext cx="0" cy="558800"/>
          </a:xfrm>
          <a:prstGeom prst="straightConnector1">
            <a:avLst/>
          </a:prstGeom>
          <a:noFill/>
          <a:ln cap="flat" cmpd="sng" w="25400">
            <a:solidFill>
              <a:srgbClr val="4648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60"/>
          <p:cNvCxnSpPr/>
          <p:nvPr/>
        </p:nvCxnSpPr>
        <p:spPr>
          <a:xfrm flipH="1">
            <a:off x="2532062" y="1518485"/>
            <a:ext cx="569911" cy="519112"/>
          </a:xfrm>
          <a:prstGeom prst="straightConnector1">
            <a:avLst/>
          </a:prstGeom>
          <a:noFill/>
          <a:ln cap="flat" cmpd="sng" w="25400">
            <a:solidFill>
              <a:srgbClr val="46484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1" name="Google Shape;45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4419600"/>
            <a:ext cx="4038600" cy="200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60"/>
          <p:cNvCxnSpPr/>
          <p:nvPr/>
        </p:nvCxnSpPr>
        <p:spPr>
          <a:xfrm rot="5400000">
            <a:off x="6096044" y="4114050"/>
            <a:ext cx="1981200" cy="1500"/>
          </a:xfrm>
          <a:prstGeom prst="curvedConnector3">
            <a:avLst>
              <a:gd fmla="val 74133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53" name="Google Shape;453;p60"/>
          <p:cNvCxnSpPr/>
          <p:nvPr/>
        </p:nvCxnSpPr>
        <p:spPr>
          <a:xfrm>
            <a:off x="4419600" y="5105400"/>
            <a:ext cx="1752600" cy="990600"/>
          </a:xfrm>
          <a:prstGeom prst="curvedConnector3">
            <a:avLst>
              <a:gd fmla="val 100298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454" name="Google Shape;454;p60"/>
          <p:cNvSpPr txBox="1"/>
          <p:nvPr/>
        </p:nvSpPr>
        <p:spPr>
          <a:xfrm>
            <a:off x="5708310" y="3967334"/>
            <a:ext cx="133667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hydroxyl group interacts with water</a:t>
            </a:r>
            <a:endParaRPr sz="2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0"/>
          <p:cNvSpPr txBox="1"/>
          <p:nvPr/>
        </p:nvSpPr>
        <p:spPr>
          <a:xfrm>
            <a:off x="7696200" y="5943600"/>
            <a:ext cx="9541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steroid</a:t>
            </a:r>
            <a:endParaRPr sz="2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599143" y="1499641"/>
            <a:ext cx="6628646" cy="392398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1"/>
          <p:cNvSpPr txBox="1"/>
          <p:nvPr>
            <p:ph type="title"/>
          </p:nvPr>
        </p:nvSpPr>
        <p:spPr>
          <a:xfrm>
            <a:off x="304800" y="152401"/>
            <a:ext cx="4115410" cy="10756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C.  Types and Functions  </a:t>
            </a:r>
            <a:b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of Membrane Proteins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61"/>
          <p:cNvSpPr txBox="1"/>
          <p:nvPr>
            <p:ph idx="1" type="body"/>
          </p:nvPr>
        </p:nvSpPr>
        <p:spPr>
          <a:xfrm>
            <a:off x="418782" y="1570037"/>
            <a:ext cx="4381818" cy="4786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</a:rPr>
              <a:t>Transporters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55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</a:rPr>
              <a:t>Enzymes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55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</a:rPr>
              <a:t>Cell-surface receptors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55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</a:rPr>
              <a:t>Cell-surface identity markers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55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</a:rPr>
              <a:t>Cell-to-cell adhesion proteins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55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</a:rPr>
              <a:t>Attachments to the cytoskeleton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255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C00000"/>
                </a:solidFill>
              </a:rPr>
              <a:t>See next slide for descriptions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25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/>
          </a:p>
        </p:txBody>
      </p:sp>
      <p:sp>
        <p:nvSpPr>
          <p:cNvPr id="464" name="Google Shape;464;p61"/>
          <p:cNvSpPr txBox="1"/>
          <p:nvPr/>
        </p:nvSpPr>
        <p:spPr>
          <a:xfrm>
            <a:off x="7239000" y="152400"/>
            <a:ext cx="314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0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1"/>
          <p:cNvSpPr txBox="1"/>
          <p:nvPr/>
        </p:nvSpPr>
        <p:spPr>
          <a:xfrm>
            <a:off x="7239000" y="2362200"/>
            <a:ext cx="314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0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1"/>
          <p:cNvSpPr txBox="1"/>
          <p:nvPr/>
        </p:nvSpPr>
        <p:spPr>
          <a:xfrm>
            <a:off x="7239000" y="4629090"/>
            <a:ext cx="314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0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1"/>
          <p:cNvSpPr txBox="1"/>
          <p:nvPr/>
        </p:nvSpPr>
        <p:spPr>
          <a:xfrm>
            <a:off x="5181600" y="152400"/>
            <a:ext cx="314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20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1"/>
          <p:cNvSpPr txBox="1"/>
          <p:nvPr/>
        </p:nvSpPr>
        <p:spPr>
          <a:xfrm>
            <a:off x="5181600" y="2419290"/>
            <a:ext cx="314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sz="20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1"/>
          <p:cNvSpPr txBox="1"/>
          <p:nvPr/>
        </p:nvSpPr>
        <p:spPr>
          <a:xfrm>
            <a:off x="5181600" y="4629090"/>
            <a:ext cx="3146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sz="20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title"/>
          </p:nvPr>
        </p:nvSpPr>
        <p:spPr>
          <a:xfrm>
            <a:off x="457200" y="241410"/>
            <a:ext cx="6467545" cy="1053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Functions of Membrane Proteins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62"/>
          <p:cNvSpPr txBox="1"/>
          <p:nvPr>
            <p:ph idx="1" type="body"/>
          </p:nvPr>
        </p:nvSpPr>
        <p:spPr>
          <a:xfrm>
            <a:off x="457200" y="1379835"/>
            <a:ext cx="8229600" cy="4976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</a:rPr>
              <a:t>Transporters –</a:t>
            </a:r>
            <a:r>
              <a:rPr lang="en-US" sz="2400">
                <a:solidFill>
                  <a:srgbClr val="C00000"/>
                </a:solidFill>
              </a:rPr>
              <a:t> channels or carriers that move materials across the membrane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95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</a:rPr>
              <a:t>Enzymes –</a:t>
            </a:r>
            <a:r>
              <a:rPr lang="en-US" sz="2400">
                <a:solidFill>
                  <a:srgbClr val="C00000"/>
                </a:solidFill>
              </a:rPr>
              <a:t> carry out chemical reactions on the interior surface of the plasma membrane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95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</a:rPr>
              <a:t>Cell-surface receptors –</a:t>
            </a:r>
            <a:r>
              <a:rPr lang="en-US" sz="2400">
                <a:solidFill>
                  <a:srgbClr val="C00000"/>
                </a:solidFill>
              </a:rPr>
              <a:t> receptor proteins that detect chemical messages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95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</a:rPr>
              <a:t>Cell-surface identity markers –</a:t>
            </a:r>
            <a:r>
              <a:rPr lang="en-US" sz="2400">
                <a:solidFill>
                  <a:srgbClr val="C00000"/>
                </a:solidFill>
              </a:rPr>
              <a:t>  identify cells to other cells (ID tags)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95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</a:rPr>
              <a:t>Cell-to-cell adhesion proteins – </a:t>
            </a:r>
            <a:r>
              <a:rPr lang="en-US" sz="2400">
                <a:solidFill>
                  <a:srgbClr val="C00000"/>
                </a:solidFill>
              </a:rPr>
              <a:t> glue one cell to another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95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</a:rPr>
              <a:t>Attachments to the cytoskeleton – </a:t>
            </a:r>
            <a:r>
              <a:rPr lang="en-US" sz="2400">
                <a:solidFill>
                  <a:srgbClr val="C00000"/>
                </a:solidFill>
              </a:rPr>
              <a:t> anchored to the cytoskeleton and provide structure to the cell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9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</p:txBody>
      </p:sp>
      <p:sp>
        <p:nvSpPr>
          <p:cNvPr id="477" name="Google Shape;477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/>
          <p:nvPr>
            <p:ph idx="4294967295" type="title"/>
          </p:nvPr>
        </p:nvSpPr>
        <p:spPr>
          <a:xfrm>
            <a:off x="321880" y="696781"/>
            <a:ext cx="7886700" cy="1062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D. The sugars of the Glycocalyx are attached to membrane proteins (occasionally lipids) and aid in: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63"/>
          <p:cNvSpPr/>
          <p:nvPr/>
        </p:nvSpPr>
        <p:spPr>
          <a:xfrm>
            <a:off x="1384410" y="1911100"/>
            <a:ext cx="6460225" cy="2262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Signal reception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Cell identity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Attachments to other cells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Attachments to the cytoskeleton</a:t>
            </a:r>
            <a:endParaRPr sz="2400">
              <a:solidFill>
                <a:srgbClr val="FFFFB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3"/>
          <p:cNvSpPr txBox="1"/>
          <p:nvPr/>
        </p:nvSpPr>
        <p:spPr>
          <a:xfrm>
            <a:off x="824282" y="4491530"/>
            <a:ext cx="758048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They increase the uniqueness of each location they are found on.</a:t>
            </a:r>
            <a:endParaRPr b="1" i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/>
          <p:nvPr>
            <p:ph type="title"/>
          </p:nvPr>
        </p:nvSpPr>
        <p:spPr>
          <a:xfrm>
            <a:off x="375964" y="-19108"/>
            <a:ext cx="8366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Most organisms also have protective cell walls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64"/>
          <p:cNvSpPr/>
          <p:nvPr/>
        </p:nvSpPr>
        <p:spPr>
          <a:xfrm>
            <a:off x="3886200" y="1371600"/>
            <a:ext cx="1447800" cy="6096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4"/>
          <p:cNvSpPr/>
          <p:nvPr/>
        </p:nvSpPr>
        <p:spPr>
          <a:xfrm>
            <a:off x="1143000" y="2514600"/>
            <a:ext cx="2133600" cy="609600"/>
          </a:xfrm>
          <a:prstGeom prst="flowChartConnector">
            <a:avLst/>
          </a:prstGeom>
          <a:solidFill>
            <a:srgbClr val="E5B8B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Prokaryotic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4"/>
          <p:cNvSpPr/>
          <p:nvPr/>
        </p:nvSpPr>
        <p:spPr>
          <a:xfrm>
            <a:off x="5334000" y="2514600"/>
            <a:ext cx="2133600" cy="609600"/>
          </a:xfrm>
          <a:prstGeom prst="flowChartConnector">
            <a:avLst/>
          </a:prstGeom>
          <a:solidFill>
            <a:srgbClr val="E5B8B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Eukaryotic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4"/>
          <p:cNvSpPr/>
          <p:nvPr/>
        </p:nvSpPr>
        <p:spPr>
          <a:xfrm>
            <a:off x="2667000" y="3962400"/>
            <a:ext cx="2133600" cy="609600"/>
          </a:xfrm>
          <a:prstGeom prst="flowChartConnector">
            <a:avLst/>
          </a:prstGeom>
          <a:solidFill>
            <a:srgbClr val="FABF8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Archaea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4"/>
          <p:cNvSpPr/>
          <p:nvPr/>
        </p:nvSpPr>
        <p:spPr>
          <a:xfrm>
            <a:off x="228600" y="3962400"/>
            <a:ext cx="2133600" cy="609600"/>
          </a:xfrm>
          <a:prstGeom prst="flowChartConnector">
            <a:avLst/>
          </a:prstGeom>
          <a:solidFill>
            <a:srgbClr val="FABF8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Bacteria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4"/>
          <p:cNvSpPr/>
          <p:nvPr/>
        </p:nvSpPr>
        <p:spPr>
          <a:xfrm>
            <a:off x="4800600" y="5670550"/>
            <a:ext cx="2133600" cy="609600"/>
          </a:xfrm>
          <a:prstGeom prst="flowChartConnector">
            <a:avLst/>
          </a:prstGeom>
          <a:solidFill>
            <a:srgbClr val="FABF8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4"/>
          <p:cNvSpPr/>
          <p:nvPr/>
        </p:nvSpPr>
        <p:spPr>
          <a:xfrm>
            <a:off x="6400800" y="4724400"/>
            <a:ext cx="2133600" cy="609600"/>
          </a:xfrm>
          <a:prstGeom prst="flowChartConnector">
            <a:avLst/>
          </a:prstGeom>
          <a:solidFill>
            <a:srgbClr val="FABF8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4"/>
          <p:cNvSpPr/>
          <p:nvPr/>
        </p:nvSpPr>
        <p:spPr>
          <a:xfrm>
            <a:off x="6705600" y="3657600"/>
            <a:ext cx="2133600" cy="609600"/>
          </a:xfrm>
          <a:prstGeom prst="flowChartConnector">
            <a:avLst/>
          </a:prstGeom>
          <a:gradFill>
            <a:gsLst>
              <a:gs pos="0">
                <a:srgbClr val="FABF8E"/>
              </a:gs>
              <a:gs pos="64000">
                <a:srgbClr val="FABF8E"/>
              </a:gs>
              <a:gs pos="87000">
                <a:srgbClr val="CCC0D9"/>
              </a:gs>
              <a:gs pos="100000">
                <a:srgbClr val="CCC0D9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Protists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4"/>
          <p:cNvSpPr/>
          <p:nvPr/>
        </p:nvSpPr>
        <p:spPr>
          <a:xfrm>
            <a:off x="2819400" y="5213350"/>
            <a:ext cx="2133600" cy="609600"/>
          </a:xfrm>
          <a:prstGeom prst="flowChartConnector">
            <a:avLst/>
          </a:prstGeom>
          <a:solidFill>
            <a:srgbClr val="B2A0C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Animals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64"/>
          <p:cNvCxnSpPr>
            <a:stCxn id="490" idx="4"/>
            <a:endCxn id="491" idx="0"/>
          </p:cNvCxnSpPr>
          <p:nvPr/>
        </p:nvCxnSpPr>
        <p:spPr>
          <a:xfrm flipH="1">
            <a:off x="2209800" y="1981200"/>
            <a:ext cx="2400300" cy="533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p64"/>
          <p:cNvCxnSpPr>
            <a:stCxn id="490" idx="4"/>
            <a:endCxn id="492" idx="0"/>
          </p:cNvCxnSpPr>
          <p:nvPr/>
        </p:nvCxnSpPr>
        <p:spPr>
          <a:xfrm>
            <a:off x="4610100" y="1981200"/>
            <a:ext cx="1790700" cy="533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64"/>
          <p:cNvCxnSpPr>
            <a:stCxn id="494" idx="0"/>
            <a:endCxn id="491" idx="4"/>
          </p:cNvCxnSpPr>
          <p:nvPr/>
        </p:nvCxnSpPr>
        <p:spPr>
          <a:xfrm flipH="1" rot="10800000">
            <a:off x="1295400" y="3124200"/>
            <a:ext cx="914400" cy="838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64"/>
          <p:cNvCxnSpPr>
            <a:stCxn id="493" idx="0"/>
            <a:endCxn id="491" idx="4"/>
          </p:cNvCxnSpPr>
          <p:nvPr/>
        </p:nvCxnSpPr>
        <p:spPr>
          <a:xfrm rot="10800000">
            <a:off x="2209800" y="3124200"/>
            <a:ext cx="1524000" cy="838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3" name="Google Shape;503;p64"/>
          <p:cNvCxnSpPr>
            <a:stCxn id="498" idx="7"/>
            <a:endCxn id="492" idx="4"/>
          </p:cNvCxnSpPr>
          <p:nvPr/>
        </p:nvCxnSpPr>
        <p:spPr>
          <a:xfrm flipH="1" rot="10800000">
            <a:off x="4640542" y="3124324"/>
            <a:ext cx="1760400" cy="2178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64"/>
          <p:cNvCxnSpPr>
            <a:stCxn id="497" idx="0"/>
            <a:endCxn id="492" idx="4"/>
          </p:cNvCxnSpPr>
          <p:nvPr/>
        </p:nvCxnSpPr>
        <p:spPr>
          <a:xfrm rot="10800000">
            <a:off x="6400800" y="3124200"/>
            <a:ext cx="1371600" cy="533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64"/>
          <p:cNvCxnSpPr>
            <a:stCxn id="496" idx="1"/>
            <a:endCxn id="492" idx="4"/>
          </p:cNvCxnSpPr>
          <p:nvPr/>
        </p:nvCxnSpPr>
        <p:spPr>
          <a:xfrm rot="10800000">
            <a:off x="6400658" y="3124074"/>
            <a:ext cx="312600" cy="1689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64"/>
          <p:cNvCxnSpPr>
            <a:stCxn id="495" idx="0"/>
            <a:endCxn id="492" idx="4"/>
          </p:cNvCxnSpPr>
          <p:nvPr/>
        </p:nvCxnSpPr>
        <p:spPr>
          <a:xfrm flipH="1" rot="10800000">
            <a:off x="5867400" y="3124150"/>
            <a:ext cx="533400" cy="2546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7" name="Google Shape;507;p64"/>
          <p:cNvSpPr txBox="1"/>
          <p:nvPr/>
        </p:nvSpPr>
        <p:spPr>
          <a:xfrm>
            <a:off x="451750" y="6417243"/>
            <a:ext cx="83167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Animal cells are protected and need flexibility for movement</a:t>
            </a:r>
            <a:endParaRPr b="0" i="0" sz="2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4"/>
          <p:cNvSpPr txBox="1"/>
          <p:nvPr/>
        </p:nvSpPr>
        <p:spPr>
          <a:xfrm>
            <a:off x="139779" y="785298"/>
            <a:ext cx="336983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Orange: have cell walls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Purple: no cell walls</a:t>
            </a:r>
            <a:endParaRPr b="0" i="0" sz="2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5"/>
          <p:cNvSpPr txBox="1"/>
          <p:nvPr/>
        </p:nvSpPr>
        <p:spPr>
          <a:xfrm>
            <a:off x="170090" y="67900"/>
            <a:ext cx="34703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Cell Wall</a:t>
            </a:r>
            <a:endParaRPr/>
          </a:p>
        </p:txBody>
      </p:sp>
      <p:sp>
        <p:nvSpPr>
          <p:cNvPr id="514" name="Google Shape;514;p65"/>
          <p:cNvSpPr/>
          <p:nvPr/>
        </p:nvSpPr>
        <p:spPr>
          <a:xfrm>
            <a:off x="701355" y="918644"/>
            <a:ext cx="8196660" cy="2846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cell wall is a strong rigid structure that surrounds the plasma membrane.</a:t>
            </a:r>
            <a:endParaRPr/>
          </a:p>
          <a:p>
            <a:pPr indent="-347663" lvl="0" marL="5762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Different cells construct them from different molecules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663" lvl="0" marL="5762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Provides support for growth</a:t>
            </a:r>
            <a:endParaRPr/>
          </a:p>
          <a:p>
            <a:pPr indent="-347663" lvl="0" marL="5762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Protects against predators and environmental insults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5" name="Google Shape;515;p65"/>
          <p:cNvGrpSpPr/>
          <p:nvPr/>
        </p:nvGrpSpPr>
        <p:grpSpPr>
          <a:xfrm>
            <a:off x="1536200" y="3960265"/>
            <a:ext cx="6146800" cy="2744788"/>
            <a:chOff x="1004888" y="3505200"/>
            <a:chExt cx="6146800" cy="2744788"/>
          </a:xfrm>
        </p:grpSpPr>
        <p:sp>
          <p:nvSpPr>
            <p:cNvPr id="516" name="Google Shape;516;p65"/>
            <p:cNvSpPr/>
            <p:nvPr/>
          </p:nvSpPr>
          <p:spPr>
            <a:xfrm>
              <a:off x="1004888" y="3505200"/>
              <a:ext cx="3479800" cy="2560638"/>
            </a:xfrm>
            <a:custGeom>
              <a:rect b="b" l="l" r="r" t="t"/>
              <a:pathLst>
                <a:path extrusionOk="0" h="2200275" w="2524125">
                  <a:moveTo>
                    <a:pt x="0" y="466725"/>
                  </a:moveTo>
                  <a:lnTo>
                    <a:pt x="9525" y="1628775"/>
                  </a:lnTo>
                  <a:lnTo>
                    <a:pt x="1047750" y="2200275"/>
                  </a:lnTo>
                  <a:lnTo>
                    <a:pt x="2514600" y="1695450"/>
                  </a:lnTo>
                  <a:lnTo>
                    <a:pt x="2524125" y="485775"/>
                  </a:lnTo>
                  <a:lnTo>
                    <a:pt x="1219200" y="0"/>
                  </a:lnTo>
                  <a:lnTo>
                    <a:pt x="0" y="466725"/>
                  </a:lnTo>
                  <a:close/>
                </a:path>
              </a:pathLst>
            </a:custGeom>
            <a:gradFill>
              <a:gsLst>
                <a:gs pos="0">
                  <a:srgbClr val="003F77"/>
                </a:gs>
                <a:gs pos="50000">
                  <a:srgbClr val="005FAD"/>
                </a:gs>
                <a:gs pos="100000">
                  <a:srgbClr val="0072CE"/>
                </a:gs>
              </a:gsLst>
              <a:lin ang="2700000" scaled="0"/>
            </a:gradFill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5"/>
            <p:cNvSpPr/>
            <p:nvPr/>
          </p:nvSpPr>
          <p:spPr>
            <a:xfrm>
              <a:off x="1080830" y="3715054"/>
              <a:ext cx="3339379" cy="2142585"/>
            </a:xfrm>
            <a:custGeom>
              <a:rect b="b" l="l" r="r" t="t"/>
              <a:pathLst>
                <a:path extrusionOk="0" h="2140610" w="3364786">
                  <a:moveTo>
                    <a:pt x="194890" y="482935"/>
                  </a:moveTo>
                  <a:cubicBezTo>
                    <a:pt x="-60412" y="738044"/>
                    <a:pt x="-52760" y="1254460"/>
                    <a:pt x="147265" y="1530685"/>
                  </a:cubicBezTo>
                  <a:cubicBezTo>
                    <a:pt x="347290" y="1806910"/>
                    <a:pt x="883865" y="2129173"/>
                    <a:pt x="1395040" y="2140285"/>
                  </a:cubicBezTo>
                  <a:cubicBezTo>
                    <a:pt x="1906215" y="2151398"/>
                    <a:pt x="2932026" y="1876473"/>
                    <a:pt x="3214315" y="1597360"/>
                  </a:cubicBezTo>
                  <a:cubicBezTo>
                    <a:pt x="3496604" y="1318247"/>
                    <a:pt x="3339600" y="740245"/>
                    <a:pt x="3088775" y="465608"/>
                  </a:cubicBezTo>
                  <a:cubicBezTo>
                    <a:pt x="2837950" y="190971"/>
                    <a:pt x="2161389" y="-2856"/>
                    <a:pt x="1679075" y="32"/>
                  </a:cubicBezTo>
                  <a:cubicBezTo>
                    <a:pt x="1196761" y="2920"/>
                    <a:pt x="450192" y="227826"/>
                    <a:pt x="194890" y="482935"/>
                  </a:cubicBezTo>
                  <a:close/>
                </a:path>
              </a:pathLst>
            </a:custGeom>
            <a:gradFill>
              <a:gsLst>
                <a:gs pos="0">
                  <a:srgbClr val="957373"/>
                </a:gs>
                <a:gs pos="50000">
                  <a:srgbClr val="D8A6A6"/>
                </a:gs>
                <a:gs pos="100000">
                  <a:srgbClr val="FFC8C8"/>
                </a:gs>
              </a:gsLst>
              <a:path path="circle">
                <a:fillToRect b="100%" l="100%"/>
              </a:path>
              <a:tileRect r="-100%" t="-100%"/>
            </a:gradFill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18" name="Google Shape;518;p65"/>
            <p:cNvSpPr/>
            <p:nvPr/>
          </p:nvSpPr>
          <p:spPr>
            <a:xfrm>
              <a:off x="1536700" y="4146550"/>
              <a:ext cx="303213" cy="312738"/>
            </a:xfrm>
            <a:custGeom>
              <a:rect b="b" l="l" r="r" t="t"/>
              <a:pathLst>
                <a:path extrusionOk="0" h="421142" w="389446">
                  <a:moveTo>
                    <a:pt x="69730" y="39455"/>
                  </a:moveTo>
                  <a:cubicBezTo>
                    <a:pt x="12580" y="88668"/>
                    <a:pt x="-19170" y="261705"/>
                    <a:pt x="12580" y="325205"/>
                  </a:cubicBezTo>
                  <a:cubicBezTo>
                    <a:pt x="44330" y="388705"/>
                    <a:pt x="199905" y="426805"/>
                    <a:pt x="260230" y="420455"/>
                  </a:cubicBezTo>
                  <a:cubicBezTo>
                    <a:pt x="320555" y="414105"/>
                    <a:pt x="358655" y="352192"/>
                    <a:pt x="374530" y="287105"/>
                  </a:cubicBezTo>
                  <a:cubicBezTo>
                    <a:pt x="390405" y="222018"/>
                    <a:pt x="404693" y="72793"/>
                    <a:pt x="355480" y="29930"/>
                  </a:cubicBezTo>
                  <a:cubicBezTo>
                    <a:pt x="306268" y="-12933"/>
                    <a:pt x="126880" y="-9758"/>
                    <a:pt x="69730" y="39455"/>
                  </a:cubicBezTo>
                  <a:close/>
                </a:path>
              </a:pathLst>
            </a:custGeom>
            <a:solidFill>
              <a:srgbClr val="6600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9" name="Google Shape;519;p65"/>
            <p:cNvCxnSpPr/>
            <p:nvPr/>
          </p:nvCxnSpPr>
          <p:spPr>
            <a:xfrm rot="10800000">
              <a:off x="4533900" y="4459288"/>
              <a:ext cx="1062038" cy="0"/>
            </a:xfrm>
            <a:prstGeom prst="straightConnector1">
              <a:avLst/>
            </a:prstGeom>
            <a:noFill/>
            <a:ln cap="flat" cmpd="sng" w="25400">
              <a:solidFill>
                <a:srgbClr val="00FF00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520" name="Google Shape;520;p65"/>
            <p:cNvSpPr txBox="1"/>
            <p:nvPr/>
          </p:nvSpPr>
          <p:spPr>
            <a:xfrm>
              <a:off x="5627688" y="4200525"/>
              <a:ext cx="1524000" cy="522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Cell wall</a:t>
              </a:r>
              <a:endParaRPr/>
            </a:p>
          </p:txBody>
        </p:sp>
        <p:sp>
          <p:nvSpPr>
            <p:cNvPr id="521" name="Google Shape;521;p65"/>
            <p:cNvSpPr txBox="1"/>
            <p:nvPr/>
          </p:nvSpPr>
          <p:spPr>
            <a:xfrm>
              <a:off x="4619625" y="5295900"/>
              <a:ext cx="2222500" cy="954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Plasma membrane</a:t>
              </a:r>
              <a:endParaRPr/>
            </a:p>
          </p:txBody>
        </p:sp>
        <p:cxnSp>
          <p:nvCxnSpPr>
            <p:cNvPr id="522" name="Google Shape;522;p65"/>
            <p:cNvCxnSpPr/>
            <p:nvPr/>
          </p:nvCxnSpPr>
          <p:spPr>
            <a:xfrm rot="10800000">
              <a:off x="4259263" y="5311775"/>
              <a:ext cx="725487" cy="401638"/>
            </a:xfrm>
            <a:prstGeom prst="straightConnector1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3" name="Google Shape;523;p65"/>
            <p:cNvSpPr txBox="1"/>
            <p:nvPr/>
          </p:nvSpPr>
          <p:spPr>
            <a:xfrm>
              <a:off x="1633538" y="4414838"/>
              <a:ext cx="22225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cytosol</a:t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/>
          <p:nvPr/>
        </p:nvSpPr>
        <p:spPr>
          <a:xfrm>
            <a:off x="170090" y="165515"/>
            <a:ext cx="47500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2. Signaling systems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6"/>
          <p:cNvSpPr/>
          <p:nvPr/>
        </p:nvSpPr>
        <p:spPr>
          <a:xfrm>
            <a:off x="473670" y="1379835"/>
            <a:ext cx="8272555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Signals: </a:t>
            </a: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Hormones, growth factors, neurotransmitters,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	    environmental chemicals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Receptors: </a:t>
            </a: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Every signal has a structurally-matched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	         receptor (one or more)</a:t>
            </a:r>
            <a:endParaRPr b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baseline="30000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Messengers: </a:t>
            </a: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genetics of each cell links a specific	         series of internal changes to each receptor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Target Mechanisms: </a:t>
            </a: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Each series of internal changes is 	         then linked by the cell to very specific actions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	         and the same signal can produce very different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	         things in different cells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880" y="469095"/>
            <a:ext cx="8270986" cy="50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7"/>
          <p:cNvSpPr txBox="1"/>
          <p:nvPr/>
        </p:nvSpPr>
        <p:spPr>
          <a:xfrm>
            <a:off x="321880" y="2518260"/>
            <a:ext cx="3718855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Receptors match signal molecules very closely.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Each cell type builds the second messenger cascade to do one or more specific things</a:t>
            </a: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50"/>
          <p:cNvGrpSpPr/>
          <p:nvPr/>
        </p:nvGrpSpPr>
        <p:grpSpPr>
          <a:xfrm>
            <a:off x="3888945" y="196037"/>
            <a:ext cx="5196349" cy="3089882"/>
            <a:chOff x="245985" y="3972191"/>
            <a:chExt cx="5196349" cy="2732087"/>
          </a:xfrm>
        </p:grpSpPr>
        <p:grpSp>
          <p:nvGrpSpPr>
            <p:cNvPr id="320" name="Google Shape;320;p50"/>
            <p:cNvGrpSpPr/>
            <p:nvPr/>
          </p:nvGrpSpPr>
          <p:grpSpPr>
            <a:xfrm>
              <a:off x="245985" y="3972191"/>
              <a:ext cx="3035793" cy="2732087"/>
              <a:chOff x="928688" y="696913"/>
              <a:chExt cx="5616575" cy="5464175"/>
            </a:xfrm>
          </p:grpSpPr>
          <p:pic>
            <p:nvPicPr>
              <p:cNvPr descr="C:\Documents and Settings\Owner\My Documents\Brett Holland's faculty website\10-Basic-concepts\Krogh_IRDVD (D)\Chapter_04\B_Jpegs_of_Art_and_Photos\Labeled_Art_and_Photos\04_00ChapterOpener02a-L.jpg" id="321" name="Google Shape;321;p50"/>
              <p:cNvPicPr preferRelativeResize="0"/>
              <p:nvPr/>
            </p:nvPicPr>
            <p:blipFill rotWithShape="1">
              <a:blip r:embed="rId3">
                <a:alphaModFix/>
              </a:blip>
              <a:srcRect b="12053" l="4045" r="3801" t="2579"/>
              <a:stretch/>
            </p:blipFill>
            <p:spPr>
              <a:xfrm>
                <a:off x="928688" y="696913"/>
                <a:ext cx="5387975" cy="54641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22" name="Google Shape;322;p50"/>
              <p:cNvCxnSpPr/>
              <p:nvPr/>
            </p:nvCxnSpPr>
            <p:spPr>
              <a:xfrm rot="10800000">
                <a:off x="5784850" y="5338763"/>
                <a:ext cx="760413" cy="73025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FF00"/>
                </a:solidFill>
                <a:prstDash val="solid"/>
                <a:round/>
                <a:headEnd len="med" w="med" type="none"/>
                <a:tailEnd len="lg" w="lg" type="triangle"/>
              </a:ln>
            </p:spPr>
          </p:cxnSp>
          <p:cxnSp>
            <p:nvCxnSpPr>
              <p:cNvPr id="323" name="Google Shape;323;p50"/>
              <p:cNvCxnSpPr/>
              <p:nvPr/>
            </p:nvCxnSpPr>
            <p:spPr>
              <a:xfrm rot="10800000">
                <a:off x="4951413" y="2366963"/>
                <a:ext cx="1593850" cy="75882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lg" w="lg" type="triangle"/>
              </a:ln>
            </p:spPr>
          </p:cxnSp>
          <p:cxnSp>
            <p:nvCxnSpPr>
              <p:cNvPr id="324" name="Google Shape;324;p50"/>
              <p:cNvCxnSpPr/>
              <p:nvPr/>
            </p:nvCxnSpPr>
            <p:spPr>
              <a:xfrm rot="10800000">
                <a:off x="5938838" y="4035425"/>
                <a:ext cx="606425" cy="1524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lg" w="lg" type="triangle"/>
              </a:ln>
            </p:spPr>
          </p:cxnSp>
        </p:grpSp>
        <p:sp>
          <p:nvSpPr>
            <p:cNvPr id="325" name="Google Shape;325;p50"/>
            <p:cNvSpPr/>
            <p:nvPr/>
          </p:nvSpPr>
          <p:spPr>
            <a:xfrm>
              <a:off x="3158218" y="4935598"/>
              <a:ext cx="19543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White blood cell</a:t>
              </a:r>
              <a:endParaRPr/>
            </a:p>
          </p:txBody>
        </p:sp>
        <p:sp>
          <p:nvSpPr>
            <p:cNvPr id="326" name="Google Shape;326;p50"/>
            <p:cNvSpPr/>
            <p:nvPr/>
          </p:nvSpPr>
          <p:spPr>
            <a:xfrm>
              <a:off x="3230094" y="5549134"/>
              <a:ext cx="17620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Red blood cell</a:t>
              </a:r>
              <a:endParaRPr/>
            </a:p>
          </p:txBody>
        </p:sp>
        <p:sp>
          <p:nvSpPr>
            <p:cNvPr id="327" name="Google Shape;327;p50"/>
            <p:cNvSpPr/>
            <p:nvPr/>
          </p:nvSpPr>
          <p:spPr>
            <a:xfrm>
              <a:off x="3232229" y="6144962"/>
              <a:ext cx="2210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Epithelial cell (flat)</a:t>
              </a:r>
              <a:endParaRPr/>
            </a:p>
          </p:txBody>
        </p:sp>
      </p:grpSp>
      <p:pic>
        <p:nvPicPr>
          <p:cNvPr descr="C:\Documents and Settings\Owner\My Documents\Brett Holland's faculty website\10-Basic-concepts\Krogh_IRDVD (D)\Chapter_04\B_Jpegs_of_Art_and_Photos\Labeled_Art_and_Photos\04_00ChapterOpener02b-L.jpg" id="328" name="Google Shape;328;p50"/>
          <p:cNvPicPr preferRelativeResize="0"/>
          <p:nvPr/>
        </p:nvPicPr>
        <p:blipFill rotWithShape="1">
          <a:blip r:embed="rId4">
            <a:alphaModFix/>
          </a:blip>
          <a:srcRect b="11607" l="3569" r="4056" t="2827"/>
          <a:stretch/>
        </p:blipFill>
        <p:spPr>
          <a:xfrm>
            <a:off x="170090" y="3285919"/>
            <a:ext cx="3386429" cy="341913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/>
          <p:nvPr/>
        </p:nvSpPr>
        <p:spPr>
          <a:xfrm>
            <a:off x="3556519" y="5629955"/>
            <a:ext cx="121384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Brewer’s yeast cells</a:t>
            </a:r>
            <a:endParaRPr/>
          </a:p>
        </p:txBody>
      </p:sp>
      <p:pic>
        <p:nvPicPr>
          <p:cNvPr descr="C:\Documents and Settings\Owner\My Documents\Brett Holland's faculty website\10-Basic-concepts\Krogh_IRDVD (D)\Chapter_04\B_Jpegs_of_Art_and_Photos\Labeled_Art_and_Photos\04_00ChapterOpener02c-L.jpg" id="330" name="Google Shape;330;p50"/>
          <p:cNvPicPr preferRelativeResize="0"/>
          <p:nvPr/>
        </p:nvPicPr>
        <p:blipFill rotWithShape="1">
          <a:blip r:embed="rId5">
            <a:alphaModFix/>
          </a:blip>
          <a:srcRect b="11062" l="2602" r="2844" t="2380"/>
          <a:stretch/>
        </p:blipFill>
        <p:spPr>
          <a:xfrm>
            <a:off x="4673836" y="3453475"/>
            <a:ext cx="3268774" cy="32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0"/>
          <p:cNvSpPr/>
          <p:nvPr/>
        </p:nvSpPr>
        <p:spPr>
          <a:xfrm>
            <a:off x="7942610" y="5642271"/>
            <a:ext cx="110262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Spinach leaf cells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889" y="486269"/>
            <a:ext cx="3525073" cy="197404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/>
        </p:nvSpPr>
        <p:spPr>
          <a:xfrm>
            <a:off x="1063638" y="2492873"/>
            <a:ext cx="24673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Rod-shaped bacteria</a:t>
            </a:r>
            <a:endParaRPr b="1"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5-08" id="541" name="Google Shape;54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304800"/>
            <a:ext cx="5613400" cy="6094413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8"/>
          <p:cNvSpPr txBox="1"/>
          <p:nvPr/>
        </p:nvSpPr>
        <p:spPr>
          <a:xfrm>
            <a:off x="0" y="6553200"/>
            <a:ext cx="90678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15-8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Molecular Biology of the Cell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(© Garland Science 2008)</a:t>
            </a:r>
            <a:endParaRPr/>
          </a:p>
        </p:txBody>
      </p:sp>
      <p:sp>
        <p:nvSpPr>
          <p:cNvPr id="543" name="Google Shape;543;p68"/>
          <p:cNvSpPr txBox="1"/>
          <p:nvPr/>
        </p:nvSpPr>
        <p:spPr>
          <a:xfrm>
            <a:off x="381000" y="457200"/>
            <a:ext cx="205857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Mechanisms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8"/>
          <p:cNvSpPr txBox="1"/>
          <p:nvPr/>
        </p:nvSpPr>
        <p:spPr>
          <a:xfrm>
            <a:off x="7620000" y="1219200"/>
            <a:ext cx="12314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8"/>
          <p:cNvSpPr txBox="1"/>
          <p:nvPr/>
        </p:nvSpPr>
        <p:spPr>
          <a:xfrm>
            <a:off x="1752600" y="3886200"/>
            <a:ext cx="7938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8"/>
          <p:cNvSpPr txBox="1"/>
          <p:nvPr/>
        </p:nvSpPr>
        <p:spPr>
          <a:xfrm>
            <a:off x="2133600" y="5486400"/>
            <a:ext cx="11176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9"/>
          <p:cNvSpPr txBox="1"/>
          <p:nvPr/>
        </p:nvSpPr>
        <p:spPr>
          <a:xfrm>
            <a:off x="245985" y="89620"/>
            <a:ext cx="91439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3. Organelles and the Endomembrane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System in Eukaryotes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9"/>
          <p:cNvSpPr txBox="1"/>
          <p:nvPr/>
        </p:nvSpPr>
        <p:spPr>
          <a:xfrm>
            <a:off x="701355" y="1607520"/>
            <a:ext cx="804487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Organelles </a:t>
            </a: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– Prokaryotic cells have no membrane-bound organelles while Eukaryotic cells have many types. They are designed to keep material and activities separate in the cytosol.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Endomembrane System </a:t>
            </a: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– the mechanism by which eukaryotes maintain membrane separation of the content of the organelles.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0"/>
          <p:cNvSpPr txBox="1"/>
          <p:nvPr/>
        </p:nvSpPr>
        <p:spPr>
          <a:xfrm>
            <a:off x="321880" y="165515"/>
            <a:ext cx="320223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Nucleus</a:t>
            </a:r>
            <a:endParaRPr b="1" sz="4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86401" y="1119130"/>
            <a:ext cx="3491522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nucleus is a specialized region that contains DNA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It has two membranes surrounding it with small holes (nuclear pores) to allow material to enter and leave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Its main job is to make RNA transcripts out of DNA templates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4_03Figure01-U" id="559" name="Google Shape;559;p70"/>
          <p:cNvPicPr preferRelativeResize="0"/>
          <p:nvPr/>
        </p:nvPicPr>
        <p:blipFill rotWithShape="1">
          <a:blip r:embed="rId3">
            <a:alphaModFix/>
          </a:blip>
          <a:srcRect b="22486" l="25970" r="28737" t="16568"/>
          <a:stretch/>
        </p:blipFill>
        <p:spPr>
          <a:xfrm>
            <a:off x="4496105" y="165515"/>
            <a:ext cx="2808890" cy="25983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70"/>
          <p:cNvGrpSpPr/>
          <p:nvPr/>
        </p:nvGrpSpPr>
        <p:grpSpPr>
          <a:xfrm>
            <a:off x="3701475" y="3180992"/>
            <a:ext cx="5417704" cy="3414962"/>
            <a:chOff x="928688" y="1531938"/>
            <a:chExt cx="5886075" cy="4630737"/>
          </a:xfrm>
        </p:grpSpPr>
        <p:pic>
          <p:nvPicPr>
            <p:cNvPr descr="04_06Figure-U" id="561" name="Google Shape;561;p70"/>
            <p:cNvPicPr preferRelativeResize="0"/>
            <p:nvPr/>
          </p:nvPicPr>
          <p:blipFill rotWithShape="1">
            <a:blip r:embed="rId4">
              <a:alphaModFix/>
            </a:blip>
            <a:srcRect b="4956" l="3664" r="38431" t="22750"/>
            <a:stretch/>
          </p:blipFill>
          <p:spPr>
            <a:xfrm>
              <a:off x="928688" y="1531938"/>
              <a:ext cx="3035300" cy="463073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2" name="Google Shape;562;p70"/>
            <p:cNvCxnSpPr/>
            <p:nvPr/>
          </p:nvCxnSpPr>
          <p:spPr>
            <a:xfrm rot="10800000">
              <a:off x="3509963" y="4111625"/>
              <a:ext cx="1062037" cy="0"/>
            </a:xfrm>
            <a:prstGeom prst="straightConnector1">
              <a:avLst/>
            </a:prstGeom>
            <a:noFill/>
            <a:ln cap="flat" cmpd="sng" w="25400">
              <a:solidFill>
                <a:srgbClr val="00FF00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563" name="Google Shape;563;p70"/>
            <p:cNvCxnSpPr/>
            <p:nvPr/>
          </p:nvCxnSpPr>
          <p:spPr>
            <a:xfrm rot="10800000">
              <a:off x="3509963" y="4946650"/>
              <a:ext cx="1062037" cy="0"/>
            </a:xfrm>
            <a:prstGeom prst="straightConnector1">
              <a:avLst/>
            </a:prstGeom>
            <a:noFill/>
            <a:ln cap="flat" cmpd="sng" w="25400">
              <a:solidFill>
                <a:srgbClr val="00FF00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564" name="Google Shape;564;p70"/>
            <p:cNvCxnSpPr/>
            <p:nvPr/>
          </p:nvCxnSpPr>
          <p:spPr>
            <a:xfrm rot="10800000">
              <a:off x="3509963" y="5554663"/>
              <a:ext cx="1062037" cy="0"/>
            </a:xfrm>
            <a:prstGeom prst="straightConnector1">
              <a:avLst/>
            </a:prstGeom>
            <a:noFill/>
            <a:ln cap="flat" cmpd="sng" w="25400">
              <a:solidFill>
                <a:srgbClr val="00FF00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565" name="Google Shape;565;p70"/>
            <p:cNvSpPr txBox="1"/>
            <p:nvPr/>
          </p:nvSpPr>
          <p:spPr>
            <a:xfrm>
              <a:off x="4675523" y="3808413"/>
              <a:ext cx="907714" cy="626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DNA</a:t>
              </a:r>
              <a:endParaRPr/>
            </a:p>
          </p:txBody>
        </p:sp>
        <p:sp>
          <p:nvSpPr>
            <p:cNvPr id="566" name="Google Shape;566;p70"/>
            <p:cNvSpPr txBox="1"/>
            <p:nvPr/>
          </p:nvSpPr>
          <p:spPr>
            <a:xfrm>
              <a:off x="4675523" y="4643437"/>
              <a:ext cx="907714" cy="626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RNA</a:t>
              </a:r>
              <a:endParaRPr/>
            </a:p>
          </p:txBody>
        </p:sp>
        <p:sp>
          <p:nvSpPr>
            <p:cNvPr id="567" name="Google Shape;567;p70"/>
            <p:cNvSpPr txBox="1"/>
            <p:nvPr/>
          </p:nvSpPr>
          <p:spPr>
            <a:xfrm>
              <a:off x="4696646" y="5270350"/>
              <a:ext cx="2118117" cy="626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Nuclear pore</a:t>
              </a:r>
              <a:endParaRPr/>
            </a:p>
          </p:txBody>
        </p:sp>
        <p:sp>
          <p:nvSpPr>
            <p:cNvPr id="568" name="Google Shape;568;p70"/>
            <p:cNvSpPr/>
            <p:nvPr/>
          </p:nvSpPr>
          <p:spPr>
            <a:xfrm>
              <a:off x="4040188" y="1682750"/>
              <a:ext cx="454025" cy="1898650"/>
            </a:xfrm>
            <a:prstGeom prst="rightBrace">
              <a:avLst>
                <a:gd fmla="val 34848" name="adj1"/>
                <a:gd fmla="val 50000" name="adj2"/>
              </a:avLst>
            </a:prstGeom>
            <a:noFill/>
            <a:ln cap="flat" cmpd="sng" w="254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Times"/>
                <a:buNone/>
              </a:pPr>
              <a:r>
                <a:t/>
              </a:r>
              <a:endParaRPr sz="4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0"/>
            <p:cNvSpPr txBox="1"/>
            <p:nvPr/>
          </p:nvSpPr>
          <p:spPr>
            <a:xfrm>
              <a:off x="4678618" y="2366963"/>
              <a:ext cx="1411032" cy="626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Nucleus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/>
        </p:nvSpPr>
        <p:spPr>
          <a:xfrm>
            <a:off x="245985" y="241410"/>
            <a:ext cx="745235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Endoplasmic Reticulum</a:t>
            </a:r>
            <a:endParaRPr/>
          </a:p>
        </p:txBody>
      </p:sp>
      <p:sp>
        <p:nvSpPr>
          <p:cNvPr id="575" name="Google Shape;575;p71"/>
          <p:cNvSpPr/>
          <p:nvPr/>
        </p:nvSpPr>
        <p:spPr>
          <a:xfrm>
            <a:off x="254525" y="1669038"/>
            <a:ext cx="3491170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It is continuous with the outer membrane of the nucleus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Synthesizes new proteins and membrane lipids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Has ribosomes which translate RNA into protein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4_07Figure-U" id="576" name="Google Shape;576;p71"/>
          <p:cNvPicPr preferRelativeResize="0"/>
          <p:nvPr/>
        </p:nvPicPr>
        <p:blipFill rotWithShape="1">
          <a:blip r:embed="rId3">
            <a:alphaModFix/>
          </a:blip>
          <a:srcRect b="27335" l="8841" r="13919" t="1176"/>
          <a:stretch/>
        </p:blipFill>
        <p:spPr>
          <a:xfrm>
            <a:off x="4192525" y="1379835"/>
            <a:ext cx="4781550" cy="416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2"/>
          <p:cNvSpPr txBox="1"/>
          <p:nvPr/>
        </p:nvSpPr>
        <p:spPr>
          <a:xfrm>
            <a:off x="245985" y="241410"/>
            <a:ext cx="5486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Golgi Complex</a:t>
            </a:r>
            <a:endParaRPr b="1" sz="4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2"/>
          <p:cNvSpPr/>
          <p:nvPr/>
        </p:nvSpPr>
        <p:spPr>
          <a:xfrm>
            <a:off x="701355" y="1683415"/>
            <a:ext cx="3263485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Packages, sorts and modifies newly-made proteins and lipids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Receives lipids and proteins directly from the ER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It is called the "UPS" of the cell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4_08Figure-U" id="583" name="Google Shape;583;p72"/>
          <p:cNvPicPr preferRelativeResize="0"/>
          <p:nvPr/>
        </p:nvPicPr>
        <p:blipFill rotWithShape="1">
          <a:blip r:embed="rId3">
            <a:alphaModFix/>
          </a:blip>
          <a:srcRect b="8406" l="26970" r="36699" t="0"/>
          <a:stretch/>
        </p:blipFill>
        <p:spPr>
          <a:xfrm>
            <a:off x="4723790" y="916160"/>
            <a:ext cx="3794749" cy="550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3"/>
          <p:cNvSpPr txBox="1"/>
          <p:nvPr/>
        </p:nvSpPr>
        <p:spPr>
          <a:xfrm>
            <a:off x="321880" y="262007"/>
            <a:ext cx="47201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Mitochondria</a:t>
            </a:r>
            <a:endParaRPr b="1" sz="4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/>
          <p:nvPr/>
        </p:nvSpPr>
        <p:spPr>
          <a:xfrm>
            <a:off x="625460" y="1442499"/>
            <a:ext cx="3540414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Function as the "powerhouses" of the cell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They create the energy molecule ATP from the energy stored in food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They are abundant in metabolically active cells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4_10Figure-U" id="590" name="Google Shape;590;p73"/>
          <p:cNvPicPr preferRelativeResize="0"/>
          <p:nvPr/>
        </p:nvPicPr>
        <p:blipFill rotWithShape="1">
          <a:blip r:embed="rId3">
            <a:alphaModFix/>
          </a:blip>
          <a:srcRect b="4535" l="10139" r="30492" t="1956"/>
          <a:stretch/>
        </p:blipFill>
        <p:spPr>
          <a:xfrm>
            <a:off x="4647895" y="1379835"/>
            <a:ext cx="43783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/>
          <p:nvPr/>
        </p:nvSpPr>
        <p:spPr>
          <a:xfrm>
            <a:off x="248730" y="241410"/>
            <a:ext cx="434065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Lysosomes</a:t>
            </a:r>
            <a:endParaRPr b="1" sz="4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4"/>
          <p:cNvSpPr/>
          <p:nvPr/>
        </p:nvSpPr>
        <p:spPr>
          <a:xfrm>
            <a:off x="278736" y="1076255"/>
            <a:ext cx="3415275" cy="4985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Function to breakdown and recycle organic molecules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Receive molecules both from outside and inside the cell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Contain digestive enzymes which quickly break apart molecules for recycling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154" y="1303941"/>
            <a:ext cx="4968856" cy="485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/>
          <p:nvPr/>
        </p:nvSpPr>
        <p:spPr>
          <a:xfrm>
            <a:off x="321880" y="136525"/>
            <a:ext cx="3505809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Vacuole</a:t>
            </a:r>
            <a:endParaRPr b="1" sz="4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5"/>
          <p:cNvSpPr/>
          <p:nvPr/>
        </p:nvSpPr>
        <p:spPr>
          <a:xfrm>
            <a:off x="1080830" y="990393"/>
            <a:ext cx="7513605" cy="3072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Plants typically have a large storage container organelle called a vacuole.</a:t>
            </a:r>
            <a:endParaRPr/>
          </a:p>
          <a:p>
            <a:pPr indent="-347663" lvl="0" marL="57626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Stores nutrients (e.g. starch)</a:t>
            </a:r>
            <a:endParaRPr/>
          </a:p>
          <a:p>
            <a:pPr indent="-347663" lvl="0" marL="57626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Stores water and minerals</a:t>
            </a:r>
            <a:endParaRPr/>
          </a:p>
          <a:p>
            <a:pPr indent="-347663" lvl="0" marL="57626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Can sometimes take up nearly all of the space within the cell</a:t>
            </a:r>
            <a:endParaRPr/>
          </a:p>
          <a:p>
            <a:pPr indent="0" lvl="0" marL="0" marR="0" rtl="0" algn="l">
              <a:spcBef>
                <a:spcPts val="17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4" name="Google Shape;604;p75"/>
          <p:cNvGrpSpPr/>
          <p:nvPr/>
        </p:nvGrpSpPr>
        <p:grpSpPr>
          <a:xfrm>
            <a:off x="3097732" y="3884370"/>
            <a:ext cx="3479800" cy="2560638"/>
            <a:chOff x="4238798" y="3353105"/>
            <a:chExt cx="3479800" cy="2560638"/>
          </a:xfrm>
        </p:grpSpPr>
        <p:grpSp>
          <p:nvGrpSpPr>
            <p:cNvPr id="605" name="Google Shape;605;p75"/>
            <p:cNvGrpSpPr/>
            <p:nvPr/>
          </p:nvGrpSpPr>
          <p:grpSpPr>
            <a:xfrm>
              <a:off x="4238798" y="3353105"/>
              <a:ext cx="3479800" cy="2560638"/>
              <a:chOff x="1004888" y="3505200"/>
              <a:chExt cx="3479800" cy="2560638"/>
            </a:xfrm>
          </p:grpSpPr>
          <p:sp>
            <p:nvSpPr>
              <p:cNvPr id="606" name="Google Shape;606;p75"/>
              <p:cNvSpPr/>
              <p:nvPr/>
            </p:nvSpPr>
            <p:spPr>
              <a:xfrm>
                <a:off x="1004888" y="3505200"/>
                <a:ext cx="3479800" cy="2560638"/>
              </a:xfrm>
              <a:custGeom>
                <a:rect b="b" l="l" r="r" t="t"/>
                <a:pathLst>
                  <a:path extrusionOk="0" h="2200275" w="2524125">
                    <a:moveTo>
                      <a:pt x="0" y="466725"/>
                    </a:moveTo>
                    <a:lnTo>
                      <a:pt x="9525" y="1628775"/>
                    </a:lnTo>
                    <a:lnTo>
                      <a:pt x="1047750" y="2200275"/>
                    </a:lnTo>
                    <a:lnTo>
                      <a:pt x="2514600" y="1695450"/>
                    </a:lnTo>
                    <a:lnTo>
                      <a:pt x="2524125" y="485775"/>
                    </a:lnTo>
                    <a:lnTo>
                      <a:pt x="1219200" y="0"/>
                    </a:lnTo>
                    <a:lnTo>
                      <a:pt x="0" y="466725"/>
                    </a:lnTo>
                    <a:close/>
                  </a:path>
                </a:pathLst>
              </a:custGeom>
              <a:gradFill>
                <a:gsLst>
                  <a:gs pos="0">
                    <a:srgbClr val="003F77"/>
                  </a:gs>
                  <a:gs pos="50000">
                    <a:srgbClr val="005FAD"/>
                  </a:gs>
                  <a:gs pos="100000">
                    <a:srgbClr val="0072CE"/>
                  </a:gs>
                </a:gsLst>
                <a:lin ang="2700000" scaled="0"/>
              </a:gradFill>
              <a:ln cap="flat" cmpd="sng" w="7620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0">
                  <a:solidFill>
                    <a:srgbClr val="FFFFB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7" name="Google Shape;607;p75"/>
              <p:cNvGrpSpPr/>
              <p:nvPr/>
            </p:nvGrpSpPr>
            <p:grpSpPr>
              <a:xfrm>
                <a:off x="1080830" y="3714226"/>
                <a:ext cx="3339379" cy="2142585"/>
                <a:chOff x="1080830" y="3715054"/>
                <a:chExt cx="3339379" cy="2142585"/>
              </a:xfrm>
            </p:grpSpPr>
            <p:sp>
              <p:nvSpPr>
                <p:cNvPr id="608" name="Google Shape;608;p75"/>
                <p:cNvSpPr/>
                <p:nvPr/>
              </p:nvSpPr>
              <p:spPr>
                <a:xfrm>
                  <a:off x="1080830" y="3715054"/>
                  <a:ext cx="3339379" cy="2142585"/>
                </a:xfrm>
                <a:custGeom>
                  <a:rect b="b" l="l" r="r" t="t"/>
                  <a:pathLst>
                    <a:path extrusionOk="0" h="2140610" w="3364786">
                      <a:moveTo>
                        <a:pt x="194890" y="482935"/>
                      </a:moveTo>
                      <a:cubicBezTo>
                        <a:pt x="-60412" y="738044"/>
                        <a:pt x="-52760" y="1254460"/>
                        <a:pt x="147265" y="1530685"/>
                      </a:cubicBezTo>
                      <a:cubicBezTo>
                        <a:pt x="347290" y="1806910"/>
                        <a:pt x="883865" y="2129173"/>
                        <a:pt x="1395040" y="2140285"/>
                      </a:cubicBezTo>
                      <a:cubicBezTo>
                        <a:pt x="1906215" y="2151398"/>
                        <a:pt x="2932026" y="1876473"/>
                        <a:pt x="3214315" y="1597360"/>
                      </a:cubicBezTo>
                      <a:cubicBezTo>
                        <a:pt x="3496604" y="1318247"/>
                        <a:pt x="3339600" y="740245"/>
                        <a:pt x="3088775" y="465608"/>
                      </a:cubicBezTo>
                      <a:cubicBezTo>
                        <a:pt x="2837950" y="190971"/>
                        <a:pt x="2161389" y="-2856"/>
                        <a:pt x="1679075" y="32"/>
                      </a:cubicBezTo>
                      <a:cubicBezTo>
                        <a:pt x="1196761" y="2920"/>
                        <a:pt x="450192" y="227826"/>
                        <a:pt x="194890" y="48293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57373"/>
                    </a:gs>
                    <a:gs pos="50000">
                      <a:srgbClr val="D8A6A6"/>
                    </a:gs>
                    <a:gs pos="100000">
                      <a:srgbClr val="FFC8C8"/>
                    </a:gs>
                  </a:gsLst>
                  <a:path path="circle">
                    <a:fillToRect b="100%" l="100%"/>
                  </a:path>
                  <a:tileRect r="-100%" t="-100%"/>
                </a:gradFill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dk1"/>
                    </a:solidFill>
                    <a:latin typeface="Times"/>
                    <a:ea typeface="Times"/>
                    <a:cs typeface="Times"/>
                    <a:sym typeface="Times"/>
                  </a:endParaRPr>
                </a:p>
              </p:txBody>
            </p:sp>
            <p:sp>
              <p:nvSpPr>
                <p:cNvPr id="609" name="Google Shape;609;p75"/>
                <p:cNvSpPr txBox="1"/>
                <p:nvPr/>
              </p:nvSpPr>
              <p:spPr>
                <a:xfrm>
                  <a:off x="2021145" y="4463282"/>
                  <a:ext cx="2222500" cy="523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800">
                    <a:solidFill>
                      <a:srgbClr val="1E4E79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10" name="Google Shape;610;p75"/>
            <p:cNvSpPr/>
            <p:nvPr/>
          </p:nvSpPr>
          <p:spPr>
            <a:xfrm>
              <a:off x="5148692" y="3806327"/>
              <a:ext cx="2435225" cy="1531938"/>
            </a:xfrm>
            <a:custGeom>
              <a:rect b="b" l="l" r="r" t="t"/>
              <a:pathLst>
                <a:path extrusionOk="0" h="1532071" w="2435582">
                  <a:moveTo>
                    <a:pt x="196033" y="529646"/>
                  </a:moveTo>
                  <a:cubicBezTo>
                    <a:pt x="-15104" y="691571"/>
                    <a:pt x="-24629" y="826509"/>
                    <a:pt x="24583" y="977321"/>
                  </a:cubicBezTo>
                  <a:cubicBezTo>
                    <a:pt x="73795" y="1128133"/>
                    <a:pt x="259533" y="1345621"/>
                    <a:pt x="491308" y="1434521"/>
                  </a:cubicBezTo>
                  <a:cubicBezTo>
                    <a:pt x="723083" y="1523421"/>
                    <a:pt x="1099321" y="1558346"/>
                    <a:pt x="1415233" y="1510721"/>
                  </a:cubicBezTo>
                  <a:cubicBezTo>
                    <a:pt x="1731145" y="1463096"/>
                    <a:pt x="2258196" y="1350383"/>
                    <a:pt x="2386783" y="1148771"/>
                  </a:cubicBezTo>
                  <a:cubicBezTo>
                    <a:pt x="2515370" y="947159"/>
                    <a:pt x="2369320" y="491546"/>
                    <a:pt x="2186758" y="301046"/>
                  </a:cubicBezTo>
                  <a:cubicBezTo>
                    <a:pt x="2004196" y="110546"/>
                    <a:pt x="1621608" y="-30742"/>
                    <a:pt x="1291408" y="5771"/>
                  </a:cubicBezTo>
                  <a:cubicBezTo>
                    <a:pt x="961208" y="42283"/>
                    <a:pt x="407170" y="367721"/>
                    <a:pt x="196033" y="529646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75"/>
            <p:cNvSpPr/>
            <p:nvPr/>
          </p:nvSpPr>
          <p:spPr>
            <a:xfrm>
              <a:off x="4580110" y="4115306"/>
              <a:ext cx="303213" cy="312738"/>
            </a:xfrm>
            <a:custGeom>
              <a:rect b="b" l="l" r="r" t="t"/>
              <a:pathLst>
                <a:path extrusionOk="0" h="421142" w="389446">
                  <a:moveTo>
                    <a:pt x="69730" y="39455"/>
                  </a:moveTo>
                  <a:cubicBezTo>
                    <a:pt x="12580" y="88668"/>
                    <a:pt x="-19170" y="261705"/>
                    <a:pt x="12580" y="325205"/>
                  </a:cubicBezTo>
                  <a:cubicBezTo>
                    <a:pt x="44330" y="388705"/>
                    <a:pt x="199905" y="426805"/>
                    <a:pt x="260230" y="420455"/>
                  </a:cubicBezTo>
                  <a:cubicBezTo>
                    <a:pt x="320555" y="414105"/>
                    <a:pt x="358655" y="352192"/>
                    <a:pt x="374530" y="287105"/>
                  </a:cubicBezTo>
                  <a:cubicBezTo>
                    <a:pt x="390405" y="222018"/>
                    <a:pt x="404693" y="72793"/>
                    <a:pt x="355480" y="29930"/>
                  </a:cubicBezTo>
                  <a:cubicBezTo>
                    <a:pt x="306268" y="-12933"/>
                    <a:pt x="126880" y="-9758"/>
                    <a:pt x="69730" y="39455"/>
                  </a:cubicBezTo>
                  <a:close/>
                </a:path>
              </a:pathLst>
            </a:custGeom>
            <a:solidFill>
              <a:srgbClr val="6600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75"/>
          <p:cNvSpPr txBox="1"/>
          <p:nvPr/>
        </p:nvSpPr>
        <p:spPr>
          <a:xfrm>
            <a:off x="4572000" y="5015770"/>
            <a:ext cx="1524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vacuole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6"/>
          <p:cNvSpPr/>
          <p:nvPr/>
        </p:nvSpPr>
        <p:spPr>
          <a:xfrm>
            <a:off x="1004888" y="3505200"/>
            <a:ext cx="3479800" cy="2560638"/>
          </a:xfrm>
          <a:custGeom>
            <a:rect b="b" l="l" r="r" t="t"/>
            <a:pathLst>
              <a:path extrusionOk="0" h="2200275" w="2524125">
                <a:moveTo>
                  <a:pt x="0" y="466725"/>
                </a:moveTo>
                <a:lnTo>
                  <a:pt x="9525" y="1628775"/>
                </a:lnTo>
                <a:lnTo>
                  <a:pt x="1047750" y="2200275"/>
                </a:lnTo>
                <a:lnTo>
                  <a:pt x="2514600" y="1695450"/>
                </a:lnTo>
                <a:lnTo>
                  <a:pt x="2524125" y="485775"/>
                </a:lnTo>
                <a:lnTo>
                  <a:pt x="1219200" y="0"/>
                </a:lnTo>
                <a:lnTo>
                  <a:pt x="0" y="466725"/>
                </a:lnTo>
                <a:close/>
              </a:path>
            </a:pathLst>
          </a:custGeom>
          <a:gradFill>
            <a:gsLst>
              <a:gs pos="0">
                <a:srgbClr val="003F77"/>
              </a:gs>
              <a:gs pos="50000">
                <a:srgbClr val="005FAD"/>
              </a:gs>
              <a:gs pos="100000">
                <a:srgbClr val="0072CE"/>
              </a:gs>
            </a:gsLst>
            <a:lin ang="2700000" scaled="0"/>
          </a:gradFill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6"/>
          <p:cNvSpPr/>
          <p:nvPr/>
        </p:nvSpPr>
        <p:spPr>
          <a:xfrm>
            <a:off x="1080830" y="3715054"/>
            <a:ext cx="3339379" cy="2142585"/>
          </a:xfrm>
          <a:custGeom>
            <a:rect b="b" l="l" r="r" t="t"/>
            <a:pathLst>
              <a:path extrusionOk="0" h="2140610" w="3364786">
                <a:moveTo>
                  <a:pt x="194890" y="482935"/>
                </a:moveTo>
                <a:cubicBezTo>
                  <a:pt x="-60412" y="738044"/>
                  <a:pt x="-52760" y="1254460"/>
                  <a:pt x="147265" y="1530685"/>
                </a:cubicBezTo>
                <a:cubicBezTo>
                  <a:pt x="347290" y="1806910"/>
                  <a:pt x="883865" y="2129173"/>
                  <a:pt x="1395040" y="2140285"/>
                </a:cubicBezTo>
                <a:cubicBezTo>
                  <a:pt x="1906215" y="2151398"/>
                  <a:pt x="2932026" y="1876473"/>
                  <a:pt x="3214315" y="1597360"/>
                </a:cubicBezTo>
                <a:cubicBezTo>
                  <a:pt x="3496604" y="1318247"/>
                  <a:pt x="3339600" y="740245"/>
                  <a:pt x="3088775" y="465608"/>
                </a:cubicBezTo>
                <a:cubicBezTo>
                  <a:pt x="2837950" y="190971"/>
                  <a:pt x="2161389" y="-2856"/>
                  <a:pt x="1679075" y="32"/>
                </a:cubicBezTo>
                <a:cubicBezTo>
                  <a:pt x="1196761" y="2920"/>
                  <a:pt x="450192" y="227826"/>
                  <a:pt x="194890" y="482935"/>
                </a:cubicBezTo>
                <a:close/>
              </a:path>
            </a:pathLst>
          </a:custGeom>
          <a:gradFill>
            <a:gsLst>
              <a:gs pos="0">
                <a:srgbClr val="957373"/>
              </a:gs>
              <a:gs pos="50000">
                <a:srgbClr val="D8A6A6"/>
              </a:gs>
              <a:gs pos="100000">
                <a:srgbClr val="FFC8C8"/>
              </a:gs>
            </a:gsLst>
            <a:path path="circle">
              <a:fillToRect b="100%" l="100%"/>
            </a:path>
            <a:tileRect r="-100%" t="-100%"/>
          </a:gra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19" name="Google Shape;619;p76"/>
          <p:cNvSpPr txBox="1"/>
          <p:nvPr/>
        </p:nvSpPr>
        <p:spPr>
          <a:xfrm>
            <a:off x="182563" y="156690"/>
            <a:ext cx="4302125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Chloroplast</a:t>
            </a:r>
            <a:endParaRPr b="1" sz="4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6"/>
          <p:cNvSpPr/>
          <p:nvPr/>
        </p:nvSpPr>
        <p:spPr>
          <a:xfrm>
            <a:off x="814685" y="1116054"/>
            <a:ext cx="7741642" cy="2137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Chloroplasts are organelles within a plant cell that carry out photosynthesis 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Through process of photosynthesis the plants chloroplasts use sunlight energy to build sugar molecules from carbon dioxide (CO2) molecules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6"/>
          <p:cNvSpPr/>
          <p:nvPr/>
        </p:nvSpPr>
        <p:spPr>
          <a:xfrm>
            <a:off x="1652588" y="4194175"/>
            <a:ext cx="2435225" cy="1531938"/>
          </a:xfrm>
          <a:custGeom>
            <a:rect b="b" l="l" r="r" t="t"/>
            <a:pathLst>
              <a:path extrusionOk="0" h="1532071" w="2435582">
                <a:moveTo>
                  <a:pt x="196033" y="529646"/>
                </a:moveTo>
                <a:cubicBezTo>
                  <a:pt x="-15104" y="691571"/>
                  <a:pt x="-24629" y="826509"/>
                  <a:pt x="24583" y="977321"/>
                </a:cubicBezTo>
                <a:cubicBezTo>
                  <a:pt x="73795" y="1128133"/>
                  <a:pt x="259533" y="1345621"/>
                  <a:pt x="491308" y="1434521"/>
                </a:cubicBezTo>
                <a:cubicBezTo>
                  <a:pt x="723083" y="1523421"/>
                  <a:pt x="1099321" y="1558346"/>
                  <a:pt x="1415233" y="1510721"/>
                </a:cubicBezTo>
                <a:cubicBezTo>
                  <a:pt x="1731145" y="1463096"/>
                  <a:pt x="2258196" y="1350383"/>
                  <a:pt x="2386783" y="1148771"/>
                </a:cubicBezTo>
                <a:cubicBezTo>
                  <a:pt x="2515370" y="947159"/>
                  <a:pt x="2369320" y="491546"/>
                  <a:pt x="2186758" y="301046"/>
                </a:cubicBezTo>
                <a:cubicBezTo>
                  <a:pt x="2004196" y="110546"/>
                  <a:pt x="1621608" y="-30742"/>
                  <a:pt x="1291408" y="5771"/>
                </a:cubicBezTo>
                <a:cubicBezTo>
                  <a:pt x="961208" y="42283"/>
                  <a:pt x="407170" y="367721"/>
                  <a:pt x="196033" y="529646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6"/>
          <p:cNvSpPr txBox="1"/>
          <p:nvPr/>
        </p:nvSpPr>
        <p:spPr>
          <a:xfrm>
            <a:off x="1819275" y="4699000"/>
            <a:ext cx="22225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Vacuole</a:t>
            </a:r>
            <a:endParaRPr/>
          </a:p>
        </p:txBody>
      </p:sp>
      <p:sp>
        <p:nvSpPr>
          <p:cNvPr id="623" name="Google Shape;623;p76"/>
          <p:cNvSpPr/>
          <p:nvPr/>
        </p:nvSpPr>
        <p:spPr>
          <a:xfrm>
            <a:off x="1536700" y="4146550"/>
            <a:ext cx="303213" cy="312738"/>
          </a:xfrm>
          <a:custGeom>
            <a:rect b="b" l="l" r="r" t="t"/>
            <a:pathLst>
              <a:path extrusionOk="0" h="421142" w="389446">
                <a:moveTo>
                  <a:pt x="69730" y="39455"/>
                </a:moveTo>
                <a:cubicBezTo>
                  <a:pt x="12580" y="88668"/>
                  <a:pt x="-19170" y="261705"/>
                  <a:pt x="12580" y="325205"/>
                </a:cubicBezTo>
                <a:cubicBezTo>
                  <a:pt x="44330" y="388705"/>
                  <a:pt x="199905" y="426805"/>
                  <a:pt x="260230" y="420455"/>
                </a:cubicBezTo>
                <a:cubicBezTo>
                  <a:pt x="320555" y="414105"/>
                  <a:pt x="358655" y="352192"/>
                  <a:pt x="374530" y="287105"/>
                </a:cubicBezTo>
                <a:cubicBezTo>
                  <a:pt x="390405" y="222018"/>
                  <a:pt x="404693" y="72793"/>
                  <a:pt x="355480" y="29930"/>
                </a:cubicBezTo>
                <a:cubicBezTo>
                  <a:pt x="306268" y="-12933"/>
                  <a:pt x="126880" y="-9758"/>
                  <a:pt x="69730" y="39455"/>
                </a:cubicBezTo>
                <a:close/>
              </a:path>
            </a:pathLst>
          </a:custGeom>
          <a:solidFill>
            <a:srgbClr val="6600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" name="Google Shape;624;p76"/>
          <p:cNvGrpSpPr/>
          <p:nvPr/>
        </p:nvGrpSpPr>
        <p:grpSpPr>
          <a:xfrm>
            <a:off x="2930525" y="3906838"/>
            <a:ext cx="606425" cy="285750"/>
            <a:chOff x="5406845" y="3391205"/>
            <a:chExt cx="607160" cy="286054"/>
          </a:xfrm>
        </p:grpSpPr>
        <p:sp>
          <p:nvSpPr>
            <p:cNvPr id="625" name="Google Shape;625;p76"/>
            <p:cNvSpPr/>
            <p:nvPr/>
          </p:nvSpPr>
          <p:spPr>
            <a:xfrm>
              <a:off x="5406845" y="3391205"/>
              <a:ext cx="607160" cy="286054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26" name="Google Shape;626;p76"/>
            <p:cNvSpPr/>
            <p:nvPr/>
          </p:nvSpPr>
          <p:spPr>
            <a:xfrm flipH="1" rot="10800000">
              <a:off x="5559245" y="3429000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27" name="Google Shape;627;p76"/>
            <p:cNvSpPr/>
            <p:nvPr/>
          </p:nvSpPr>
          <p:spPr>
            <a:xfrm flipH="1" rot="10800000">
              <a:off x="5558635" y="3459176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28" name="Google Shape;628;p76"/>
            <p:cNvSpPr/>
            <p:nvPr/>
          </p:nvSpPr>
          <p:spPr>
            <a:xfrm flipH="1" rot="10800000">
              <a:off x="5558635" y="3504895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29" name="Google Shape;629;p76"/>
            <p:cNvSpPr/>
            <p:nvPr/>
          </p:nvSpPr>
          <p:spPr>
            <a:xfrm flipH="1" rot="10800000">
              <a:off x="5634530" y="3535071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30" name="Google Shape;630;p76"/>
            <p:cNvSpPr/>
            <p:nvPr/>
          </p:nvSpPr>
          <p:spPr>
            <a:xfrm flipH="1" rot="10800000">
              <a:off x="5710425" y="3580790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31" name="Google Shape;631;p76"/>
            <p:cNvSpPr/>
            <p:nvPr/>
          </p:nvSpPr>
          <p:spPr>
            <a:xfrm flipH="1" rot="10800000">
              <a:off x="5634530" y="3610966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632" name="Google Shape;632;p76"/>
          <p:cNvGrpSpPr/>
          <p:nvPr/>
        </p:nvGrpSpPr>
        <p:grpSpPr>
          <a:xfrm rot="-8615752">
            <a:off x="3582988" y="4156075"/>
            <a:ext cx="606425" cy="285750"/>
            <a:chOff x="5406845" y="3391205"/>
            <a:chExt cx="607160" cy="286054"/>
          </a:xfrm>
        </p:grpSpPr>
        <p:sp>
          <p:nvSpPr>
            <p:cNvPr id="633" name="Google Shape;633;p76"/>
            <p:cNvSpPr/>
            <p:nvPr/>
          </p:nvSpPr>
          <p:spPr>
            <a:xfrm>
              <a:off x="5406845" y="3391205"/>
              <a:ext cx="607160" cy="286054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34" name="Google Shape;634;p76"/>
            <p:cNvSpPr/>
            <p:nvPr/>
          </p:nvSpPr>
          <p:spPr>
            <a:xfrm flipH="1" rot="10800000">
              <a:off x="5559245" y="3429000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35" name="Google Shape;635;p76"/>
            <p:cNvSpPr/>
            <p:nvPr/>
          </p:nvSpPr>
          <p:spPr>
            <a:xfrm flipH="1" rot="10800000">
              <a:off x="5558635" y="3459176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36" name="Google Shape;636;p76"/>
            <p:cNvSpPr/>
            <p:nvPr/>
          </p:nvSpPr>
          <p:spPr>
            <a:xfrm flipH="1" rot="10800000">
              <a:off x="5558635" y="3504895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37" name="Google Shape;637;p76"/>
            <p:cNvSpPr/>
            <p:nvPr/>
          </p:nvSpPr>
          <p:spPr>
            <a:xfrm flipH="1" rot="10800000">
              <a:off x="5634530" y="3535071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38" name="Google Shape;638;p76"/>
            <p:cNvSpPr/>
            <p:nvPr/>
          </p:nvSpPr>
          <p:spPr>
            <a:xfrm flipH="1" rot="10800000">
              <a:off x="5710425" y="3580790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39" name="Google Shape;639;p76"/>
            <p:cNvSpPr/>
            <p:nvPr/>
          </p:nvSpPr>
          <p:spPr>
            <a:xfrm flipH="1" rot="10800000">
              <a:off x="5634530" y="3610966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640" name="Google Shape;640;p76"/>
          <p:cNvGrpSpPr/>
          <p:nvPr/>
        </p:nvGrpSpPr>
        <p:grpSpPr>
          <a:xfrm rot="4846023">
            <a:off x="3912393" y="4755357"/>
            <a:ext cx="606425" cy="287337"/>
            <a:chOff x="5406845" y="3391205"/>
            <a:chExt cx="607160" cy="286054"/>
          </a:xfrm>
        </p:grpSpPr>
        <p:sp>
          <p:nvSpPr>
            <p:cNvPr id="641" name="Google Shape;641;p76"/>
            <p:cNvSpPr/>
            <p:nvPr/>
          </p:nvSpPr>
          <p:spPr>
            <a:xfrm>
              <a:off x="5406845" y="3391205"/>
              <a:ext cx="607160" cy="286054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42" name="Google Shape;642;p76"/>
            <p:cNvSpPr/>
            <p:nvPr/>
          </p:nvSpPr>
          <p:spPr>
            <a:xfrm flipH="1" rot="10800000">
              <a:off x="5559245" y="3429000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43" name="Google Shape;643;p76"/>
            <p:cNvSpPr/>
            <p:nvPr/>
          </p:nvSpPr>
          <p:spPr>
            <a:xfrm flipH="1" rot="10800000">
              <a:off x="5558635" y="3459176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44" name="Google Shape;644;p76"/>
            <p:cNvSpPr/>
            <p:nvPr/>
          </p:nvSpPr>
          <p:spPr>
            <a:xfrm flipH="1" rot="10800000">
              <a:off x="5558635" y="3504895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45" name="Google Shape;645;p76"/>
            <p:cNvSpPr/>
            <p:nvPr/>
          </p:nvSpPr>
          <p:spPr>
            <a:xfrm flipH="1" rot="10800000">
              <a:off x="5634530" y="3535071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46" name="Google Shape;646;p76"/>
            <p:cNvSpPr/>
            <p:nvPr/>
          </p:nvSpPr>
          <p:spPr>
            <a:xfrm flipH="1" rot="10800000">
              <a:off x="5710425" y="3580790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47" name="Google Shape;647;p76"/>
            <p:cNvSpPr/>
            <p:nvPr/>
          </p:nvSpPr>
          <p:spPr>
            <a:xfrm flipH="1" rot="10800000">
              <a:off x="5634530" y="3610966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648" name="Google Shape;648;p76"/>
          <p:cNvGrpSpPr/>
          <p:nvPr/>
        </p:nvGrpSpPr>
        <p:grpSpPr>
          <a:xfrm rot="-8615752">
            <a:off x="1277938" y="5230813"/>
            <a:ext cx="608012" cy="285750"/>
            <a:chOff x="5406845" y="3391205"/>
            <a:chExt cx="607160" cy="286054"/>
          </a:xfrm>
        </p:grpSpPr>
        <p:sp>
          <p:nvSpPr>
            <p:cNvPr id="649" name="Google Shape;649;p76"/>
            <p:cNvSpPr/>
            <p:nvPr/>
          </p:nvSpPr>
          <p:spPr>
            <a:xfrm>
              <a:off x="5406845" y="3391205"/>
              <a:ext cx="607160" cy="286054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0" name="Google Shape;650;p76"/>
            <p:cNvSpPr/>
            <p:nvPr/>
          </p:nvSpPr>
          <p:spPr>
            <a:xfrm flipH="1" rot="10800000">
              <a:off x="5559245" y="3429000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1" name="Google Shape;651;p76"/>
            <p:cNvSpPr/>
            <p:nvPr/>
          </p:nvSpPr>
          <p:spPr>
            <a:xfrm flipH="1" rot="10800000">
              <a:off x="5558635" y="3459176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2" name="Google Shape;652;p76"/>
            <p:cNvSpPr/>
            <p:nvPr/>
          </p:nvSpPr>
          <p:spPr>
            <a:xfrm flipH="1" rot="10800000">
              <a:off x="5558635" y="3504895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3" name="Google Shape;653;p76"/>
            <p:cNvSpPr/>
            <p:nvPr/>
          </p:nvSpPr>
          <p:spPr>
            <a:xfrm flipH="1" rot="10800000">
              <a:off x="5634530" y="3535071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4" name="Google Shape;654;p76"/>
            <p:cNvSpPr/>
            <p:nvPr/>
          </p:nvSpPr>
          <p:spPr>
            <a:xfrm flipH="1" rot="10800000">
              <a:off x="5710425" y="3580790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5" name="Google Shape;655;p76"/>
            <p:cNvSpPr/>
            <p:nvPr/>
          </p:nvSpPr>
          <p:spPr>
            <a:xfrm flipH="1" rot="10800000">
              <a:off x="5634530" y="3610966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656" name="Google Shape;656;p76"/>
          <p:cNvGrpSpPr/>
          <p:nvPr/>
        </p:nvGrpSpPr>
        <p:grpSpPr>
          <a:xfrm rot="-3770525">
            <a:off x="1060450" y="4546601"/>
            <a:ext cx="606425" cy="285750"/>
            <a:chOff x="5406845" y="3391205"/>
            <a:chExt cx="607160" cy="286054"/>
          </a:xfrm>
        </p:grpSpPr>
        <p:sp>
          <p:nvSpPr>
            <p:cNvPr id="657" name="Google Shape;657;p76"/>
            <p:cNvSpPr/>
            <p:nvPr/>
          </p:nvSpPr>
          <p:spPr>
            <a:xfrm>
              <a:off x="5406845" y="3391205"/>
              <a:ext cx="607160" cy="286054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8" name="Google Shape;658;p76"/>
            <p:cNvSpPr/>
            <p:nvPr/>
          </p:nvSpPr>
          <p:spPr>
            <a:xfrm flipH="1" rot="10800000">
              <a:off x="5559245" y="3429000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59" name="Google Shape;659;p76"/>
            <p:cNvSpPr/>
            <p:nvPr/>
          </p:nvSpPr>
          <p:spPr>
            <a:xfrm flipH="1" rot="10800000">
              <a:off x="5558635" y="3459176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0" name="Google Shape;660;p76"/>
            <p:cNvSpPr/>
            <p:nvPr/>
          </p:nvSpPr>
          <p:spPr>
            <a:xfrm flipH="1" rot="10800000">
              <a:off x="5558635" y="3504895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1" name="Google Shape;661;p76"/>
            <p:cNvSpPr/>
            <p:nvPr/>
          </p:nvSpPr>
          <p:spPr>
            <a:xfrm flipH="1" rot="10800000">
              <a:off x="5634530" y="3535071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2" name="Google Shape;662;p76"/>
            <p:cNvSpPr/>
            <p:nvPr/>
          </p:nvSpPr>
          <p:spPr>
            <a:xfrm flipH="1" rot="10800000">
              <a:off x="5710425" y="3580790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3" name="Google Shape;663;p76"/>
            <p:cNvSpPr/>
            <p:nvPr/>
          </p:nvSpPr>
          <p:spPr>
            <a:xfrm flipH="1" rot="10800000">
              <a:off x="5634530" y="3610966"/>
              <a:ext cx="227075" cy="45719"/>
            </a:xfrm>
            <a:prstGeom prst="ellipse">
              <a:avLst/>
            </a:prstGeom>
            <a:solidFill>
              <a:srgbClr val="3399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cxnSp>
        <p:nvCxnSpPr>
          <p:cNvPr id="664" name="Google Shape;664;p76"/>
          <p:cNvCxnSpPr/>
          <p:nvPr/>
        </p:nvCxnSpPr>
        <p:spPr>
          <a:xfrm rot="10800000">
            <a:off x="4154488" y="4402138"/>
            <a:ext cx="1062037" cy="0"/>
          </a:xfrm>
          <a:prstGeom prst="straightConnector1">
            <a:avLst/>
          </a:prstGeom>
          <a:noFill/>
          <a:ln cap="flat" cmpd="sng" w="25400">
            <a:solidFill>
              <a:srgbClr val="00FF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665" name="Google Shape;665;p76"/>
          <p:cNvSpPr txBox="1"/>
          <p:nvPr/>
        </p:nvSpPr>
        <p:spPr>
          <a:xfrm>
            <a:off x="5248275" y="4141788"/>
            <a:ext cx="200501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_16EndomembraneSystem_3-U" id="671" name="Google Shape;67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1" y="2225606"/>
            <a:ext cx="5740995" cy="4632394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7"/>
          <p:cNvSpPr/>
          <p:nvPr/>
        </p:nvSpPr>
        <p:spPr>
          <a:xfrm>
            <a:off x="704850" y="0"/>
            <a:ext cx="1733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-418643" lvl="0" marL="41864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7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77"/>
          <p:cNvSpPr txBox="1"/>
          <p:nvPr/>
        </p:nvSpPr>
        <p:spPr>
          <a:xfrm>
            <a:off x="5172076" y="2286000"/>
            <a:ext cx="106961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 b="1" sz="2000">
              <a:solidFill>
                <a:srgbClr val="C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4" name="Google Shape;674;p77"/>
          <p:cNvSpPr txBox="1"/>
          <p:nvPr/>
        </p:nvSpPr>
        <p:spPr>
          <a:xfrm>
            <a:off x="5638801" y="5943600"/>
            <a:ext cx="128594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Plasma membrane</a:t>
            </a:r>
            <a:endParaRPr b="1" sz="2000">
              <a:solidFill>
                <a:srgbClr val="C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675" name="Google Shape;675;p77"/>
          <p:cNvCxnSpPr/>
          <p:nvPr/>
        </p:nvCxnSpPr>
        <p:spPr>
          <a:xfrm>
            <a:off x="3971925" y="2438400"/>
            <a:ext cx="1172369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77"/>
          <p:cNvSpPr txBox="1"/>
          <p:nvPr/>
        </p:nvSpPr>
        <p:spPr>
          <a:xfrm>
            <a:off x="5238750" y="4343400"/>
            <a:ext cx="1441053" cy="701290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Golgi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Apparatus</a:t>
            </a:r>
            <a:endParaRPr/>
          </a:p>
        </p:txBody>
      </p:sp>
      <p:sp>
        <p:nvSpPr>
          <p:cNvPr id="677" name="Google Shape;677;p77"/>
          <p:cNvSpPr txBox="1"/>
          <p:nvPr/>
        </p:nvSpPr>
        <p:spPr>
          <a:xfrm>
            <a:off x="1438276" y="5715000"/>
            <a:ext cx="1183226" cy="393514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Vesicles</a:t>
            </a:r>
            <a:endParaRPr/>
          </a:p>
        </p:txBody>
      </p:sp>
      <p:sp>
        <p:nvSpPr>
          <p:cNvPr id="678" name="Google Shape;678;p77"/>
          <p:cNvSpPr txBox="1"/>
          <p:nvPr>
            <p:ph type="title"/>
          </p:nvPr>
        </p:nvSpPr>
        <p:spPr>
          <a:xfrm>
            <a:off x="423426" y="242968"/>
            <a:ext cx="8269365" cy="1835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Endomembrane System regulates the flow of material through the cytosol by keeping stuff that needs to be inside a membrane inside of one the whole time.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77"/>
          <p:cNvSpPr txBox="1"/>
          <p:nvPr/>
        </p:nvSpPr>
        <p:spPr>
          <a:xfrm>
            <a:off x="6974098" y="2320966"/>
            <a:ext cx="1800225" cy="38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Vesicles are small membrane-bound packets that travel between organelles and the plasma membrane.</a:t>
            </a:r>
            <a:endParaRPr b="1" sz="225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7"/>
          <p:cNvSpPr txBox="1"/>
          <p:nvPr/>
        </p:nvSpPr>
        <p:spPr>
          <a:xfrm>
            <a:off x="4623026" y="3090547"/>
            <a:ext cx="18042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Endoplasmic Reticulum</a:t>
            </a:r>
            <a:endParaRPr b="1" sz="2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7"/>
          <p:cNvSpPr/>
          <p:nvPr/>
        </p:nvSpPr>
        <p:spPr>
          <a:xfrm>
            <a:off x="1963979" y="4151583"/>
            <a:ext cx="11964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Vesicles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/>
        </p:nvSpPr>
        <p:spPr>
          <a:xfrm>
            <a:off x="170089" y="393200"/>
            <a:ext cx="88797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Cell is the Fundamental Unit of Life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1"/>
          <p:cNvSpPr/>
          <p:nvPr/>
        </p:nvSpPr>
        <p:spPr>
          <a:xfrm>
            <a:off x="473670" y="1379835"/>
            <a:ext cx="8272555" cy="46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Every form of life on Earth either is a cell or is composed of cells (</a:t>
            </a:r>
            <a:r>
              <a:rPr i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viruses are a possible exception</a:t>
            </a: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All cells exist in aqueous environment – water outside, water inside</a:t>
            </a:r>
            <a:endParaRPr/>
          </a:p>
          <a:p>
            <a:pPr indent="-342900" lvl="0" marL="3429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Cell membranes are thin, fatty layers that keep the water phases separate from each other</a:t>
            </a:r>
            <a:endParaRPr/>
          </a:p>
          <a:p>
            <a:pPr indent="-342900" lvl="0" marL="342900" marR="0" rtl="0" algn="l">
              <a:spcBef>
                <a:spcPts val="24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Cells come from other cells (after the first ones appeared on the planet 4 billion years ago)</a:t>
            </a:r>
            <a:endParaRPr/>
          </a:p>
          <a:p>
            <a:pPr indent="-190500" lvl="0" marL="342900" marR="0" rtl="0" algn="l">
              <a:spcBef>
                <a:spcPts val="240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8"/>
          <p:cNvSpPr txBox="1"/>
          <p:nvPr/>
        </p:nvSpPr>
        <p:spPr>
          <a:xfrm>
            <a:off x="397775" y="204063"/>
            <a:ext cx="8034637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Exocytosis – moves materials outside the cell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Endocytosis – moves materials inside the cell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78"/>
          <p:cNvPicPr preferRelativeResize="0"/>
          <p:nvPr/>
        </p:nvPicPr>
        <p:blipFill rotWithShape="1">
          <a:blip r:embed="rId3">
            <a:alphaModFix/>
          </a:blip>
          <a:srcRect b="6889" l="0" r="0" t="0"/>
          <a:stretch/>
        </p:blipFill>
        <p:spPr>
          <a:xfrm>
            <a:off x="1080830" y="848570"/>
            <a:ext cx="6602865" cy="213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78"/>
          <p:cNvPicPr preferRelativeResize="0"/>
          <p:nvPr/>
        </p:nvPicPr>
        <p:blipFill rotWithShape="1">
          <a:blip r:embed="rId4">
            <a:alphaModFix/>
          </a:blip>
          <a:srcRect b="44578" l="0" r="0" t="29718"/>
          <a:stretch/>
        </p:blipFill>
        <p:spPr>
          <a:xfrm>
            <a:off x="929040" y="4187950"/>
            <a:ext cx="7852410" cy="204916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3-02" id="696" name="Google Shape;69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880" y="1911100"/>
            <a:ext cx="8672106" cy="418459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9"/>
          <p:cNvSpPr txBox="1"/>
          <p:nvPr/>
        </p:nvSpPr>
        <p:spPr>
          <a:xfrm>
            <a:off x="335032" y="89620"/>
            <a:ext cx="834845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Budding and fusion of intact membrane-bound vesicles keeps contents contained</a:t>
            </a:r>
            <a:endParaRPr b="1" sz="32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0"/>
          <p:cNvSpPr txBox="1"/>
          <p:nvPr/>
        </p:nvSpPr>
        <p:spPr>
          <a:xfrm>
            <a:off x="245985" y="186532"/>
            <a:ext cx="51608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4. The Cytoskeleton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0"/>
          <p:cNvSpPr/>
          <p:nvPr/>
        </p:nvSpPr>
        <p:spPr>
          <a:xfrm>
            <a:off x="245985" y="1152150"/>
            <a:ext cx="4326015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Is made of protein chains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Functions as an internal framework to give the cell its structure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Serves as a "highway" on which to transport stuff, even organelles!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Provides the framework for flagella and cilia (for movement)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6_01Cell-U" id="704" name="Google Shape;704;p80"/>
          <p:cNvPicPr preferRelativeResize="0"/>
          <p:nvPr/>
        </p:nvPicPr>
        <p:blipFill rotWithShape="1">
          <a:blip r:embed="rId3">
            <a:alphaModFix/>
          </a:blip>
          <a:srcRect b="3313" l="18339" r="0" t="9192"/>
          <a:stretch/>
        </p:blipFill>
        <p:spPr>
          <a:xfrm>
            <a:off x="4755586" y="1152150"/>
            <a:ext cx="4115417" cy="376296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0"/>
          <p:cNvSpPr/>
          <p:nvPr/>
        </p:nvSpPr>
        <p:spPr>
          <a:xfrm>
            <a:off x="4723790" y="5098690"/>
            <a:ext cx="41790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 = Actin Microfilaments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 = Tubulin Microtubules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1"/>
          <p:cNvSpPr txBox="1"/>
          <p:nvPr/>
        </p:nvSpPr>
        <p:spPr>
          <a:xfrm>
            <a:off x="1080829" y="393200"/>
            <a:ext cx="6982341" cy="5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Nearly all eukaryotic cells have a 3-component cytoskeleton system:</a:t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663" lvl="0" marL="8048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Microfilaments (actin)</a:t>
            </a:r>
            <a:endParaRPr/>
          </a:p>
          <a:p>
            <a:pPr indent="-347663" lvl="0" marL="8048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Microtubules (tubulin)</a:t>
            </a:r>
            <a:endParaRPr/>
          </a:p>
          <a:p>
            <a:pPr indent="-347663" lvl="0" marL="8048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Intermediate filaments (multiple)</a:t>
            </a:r>
            <a:endParaRPr/>
          </a:p>
          <a:p>
            <a:pPr indent="0" lvl="0" marL="45720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first two have molecular motors that allow movement along the skeleton</a:t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8138" lvl="0" marL="8048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Myosin </a:t>
            </a:r>
            <a:endParaRPr/>
          </a:p>
          <a:p>
            <a:pPr indent="-338138" lvl="0" marL="8048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Kinesin and Dynein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2"/>
          <p:cNvSpPr txBox="1"/>
          <p:nvPr/>
        </p:nvSpPr>
        <p:spPr>
          <a:xfrm>
            <a:off x="1384410" y="1379835"/>
            <a:ext cx="7134130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Prokaryotes have rudimentary genetic equivalents of the first two components:</a:t>
            </a:r>
            <a:endParaRPr/>
          </a:p>
          <a:p>
            <a:pPr indent="-347663" lvl="0" marL="8048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Microfilaments (actin homolog)</a:t>
            </a:r>
            <a:endParaRPr b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663" lvl="0" marL="8048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Microtubules (tubulin homolog)</a:t>
            </a:r>
            <a:endParaRPr b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3"/>
          <p:cNvSpPr/>
          <p:nvPr/>
        </p:nvSpPr>
        <p:spPr>
          <a:xfrm>
            <a:off x="4176" y="89620"/>
            <a:ext cx="8275231" cy="639735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Transportation of Endomembrane Vesicles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4_13Figurea-U" id="722" name="Google Shape;722;p83"/>
          <p:cNvPicPr preferRelativeResize="0"/>
          <p:nvPr/>
        </p:nvPicPr>
        <p:blipFill rotWithShape="1">
          <a:blip r:embed="rId3">
            <a:alphaModFix/>
          </a:blip>
          <a:srcRect b="3913" l="1280" r="370" t="9358"/>
          <a:stretch/>
        </p:blipFill>
        <p:spPr>
          <a:xfrm>
            <a:off x="777250" y="1455729"/>
            <a:ext cx="7501786" cy="432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3"/>
          <p:cNvSpPr txBox="1"/>
          <p:nvPr/>
        </p:nvSpPr>
        <p:spPr>
          <a:xfrm>
            <a:off x="397775" y="4870561"/>
            <a:ext cx="5084965" cy="893651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Vesicle membrane proteins can bind to kinesin, dynein or myosin</a:t>
            </a:r>
            <a:endParaRPr/>
          </a:p>
        </p:txBody>
      </p:sp>
      <p:sp>
        <p:nvSpPr>
          <p:cNvPr id="724" name="Google Shape;724;p83"/>
          <p:cNvSpPr txBox="1"/>
          <p:nvPr/>
        </p:nvSpPr>
        <p:spPr>
          <a:xfrm>
            <a:off x="6621165" y="2594155"/>
            <a:ext cx="235274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Molecular motor proteins</a:t>
            </a:r>
            <a:endParaRPr b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4"/>
          <p:cNvSpPr txBox="1"/>
          <p:nvPr/>
        </p:nvSpPr>
        <p:spPr>
          <a:xfrm>
            <a:off x="26650" y="-9886"/>
            <a:ext cx="84918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5. DNA Codes for All Cell Functions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84"/>
          <p:cNvSpPr txBox="1"/>
          <p:nvPr/>
        </p:nvSpPr>
        <p:spPr>
          <a:xfrm>
            <a:off x="625460" y="924179"/>
            <a:ext cx="8196660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DNA</a:t>
            </a: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– Prokaryotic cells have a single loop of DNA while Eukaryotic cells have multiple straight strands of DNA (chromosomes) in a nucleus.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Both have additional sites which house DNA: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	Prokaryotes have small circular plasmids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	Eukaryotes have DNA in mitochondria, chloroplasts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84"/>
          <p:cNvSpPr txBox="1"/>
          <p:nvPr/>
        </p:nvSpPr>
        <p:spPr>
          <a:xfrm>
            <a:off x="1320687" y="4252150"/>
            <a:ext cx="29477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Prokaryotic cells</a:t>
            </a:r>
            <a:endParaRPr/>
          </a:p>
        </p:txBody>
      </p:sp>
      <p:sp>
        <p:nvSpPr>
          <p:cNvPr id="732" name="Google Shape;732;p84"/>
          <p:cNvSpPr txBox="1"/>
          <p:nvPr/>
        </p:nvSpPr>
        <p:spPr>
          <a:xfrm>
            <a:off x="5558633" y="4251540"/>
            <a:ext cx="29599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Eukaryotic cells</a:t>
            </a:r>
            <a:endParaRPr/>
          </a:p>
        </p:txBody>
      </p:sp>
      <p:pic>
        <p:nvPicPr>
          <p:cNvPr id="733" name="Google Shape;73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880" y="4713205"/>
            <a:ext cx="4248469" cy="199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4"/>
          <p:cNvPicPr preferRelativeResize="0"/>
          <p:nvPr/>
        </p:nvPicPr>
        <p:blipFill rotWithShape="1">
          <a:blip r:embed="rId4">
            <a:alphaModFix/>
          </a:blip>
          <a:srcRect b="0" l="0" r="0" t="18134"/>
          <a:stretch/>
        </p:blipFill>
        <p:spPr>
          <a:xfrm>
            <a:off x="5179159" y="4719597"/>
            <a:ext cx="3339379" cy="204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5"/>
          <p:cNvSpPr txBox="1"/>
          <p:nvPr/>
        </p:nvSpPr>
        <p:spPr>
          <a:xfrm>
            <a:off x="701355" y="393200"/>
            <a:ext cx="777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Eukaryotic Chromosome Numbers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5"/>
          <p:cNvSpPr txBox="1"/>
          <p:nvPr/>
        </p:nvSpPr>
        <p:spPr>
          <a:xfrm>
            <a:off x="1991570" y="1455730"/>
            <a:ext cx="5915402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Lobsters		100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Dogs			  78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Horses		  64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Humans		  46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Cats			  38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Tarantulas		  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Fruit Flies		  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Oak Trees		  24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Bananas		  33 (3 x 11, triploid)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Wheat			  42 (6 x 7, hexaploid)</a:t>
            </a:r>
            <a:endParaRPr sz="40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6"/>
          <p:cNvSpPr txBox="1"/>
          <p:nvPr>
            <p:ph type="title"/>
          </p:nvPr>
        </p:nvSpPr>
        <p:spPr>
          <a:xfrm>
            <a:off x="0" y="34581"/>
            <a:ext cx="8898015" cy="86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6. Cell Reproduction by Division</a:t>
            </a:r>
            <a:endParaRPr b="1" sz="4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8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095" y="1303940"/>
            <a:ext cx="4075150" cy="5147558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6"/>
          <p:cNvSpPr txBox="1"/>
          <p:nvPr/>
        </p:nvSpPr>
        <p:spPr>
          <a:xfrm>
            <a:off x="5786320" y="2655619"/>
            <a:ext cx="311169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Fission in Prokaryotes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87"/>
          <p:cNvGrpSpPr/>
          <p:nvPr/>
        </p:nvGrpSpPr>
        <p:grpSpPr>
          <a:xfrm>
            <a:off x="245985" y="925513"/>
            <a:ext cx="8548687" cy="5932487"/>
            <a:chOff x="245985" y="469095"/>
            <a:chExt cx="8548687" cy="5932487"/>
          </a:xfrm>
        </p:grpSpPr>
        <p:pic>
          <p:nvPicPr>
            <p:cNvPr descr="12_05CellCycle-U" id="754" name="Google Shape;754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5985" y="469095"/>
              <a:ext cx="8548687" cy="5932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5" name="Google Shape;755;p87"/>
            <p:cNvSpPr txBox="1"/>
            <p:nvPr/>
          </p:nvSpPr>
          <p:spPr>
            <a:xfrm>
              <a:off x="5064125" y="1987550"/>
              <a:ext cx="2338388" cy="714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Calibri"/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Calibri"/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(DNA synthesis)</a:t>
              </a:r>
              <a:endParaRPr/>
            </a:p>
          </p:txBody>
        </p:sp>
        <p:sp>
          <p:nvSpPr>
            <p:cNvPr id="756" name="Google Shape;756;p87"/>
            <p:cNvSpPr txBox="1"/>
            <p:nvPr/>
          </p:nvSpPr>
          <p:spPr>
            <a:xfrm rot="1155504">
              <a:off x="1800225" y="4422775"/>
              <a:ext cx="1589088" cy="739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MITOTIC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(M) PHASE</a:t>
              </a:r>
              <a:endParaRPr/>
            </a:p>
          </p:txBody>
        </p:sp>
        <p:sp>
          <p:nvSpPr>
            <p:cNvPr id="757" name="Google Shape;757;p87"/>
            <p:cNvSpPr txBox="1"/>
            <p:nvPr/>
          </p:nvSpPr>
          <p:spPr>
            <a:xfrm rot="-3151709">
              <a:off x="3071019" y="3936206"/>
              <a:ext cx="954088" cy="295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Calibri"/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Mitosis</a:t>
              </a:r>
              <a:endParaRPr/>
            </a:p>
          </p:txBody>
        </p:sp>
        <p:sp>
          <p:nvSpPr>
            <p:cNvPr id="758" name="Google Shape;758;p87"/>
            <p:cNvSpPr txBox="1"/>
            <p:nvPr/>
          </p:nvSpPr>
          <p:spPr>
            <a:xfrm rot="-2291174">
              <a:off x="2559050" y="3686175"/>
              <a:ext cx="1652588" cy="219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Calibri"/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Cytokinesis</a:t>
              </a:r>
              <a:endParaRPr/>
            </a:p>
          </p:txBody>
        </p:sp>
        <p:sp>
          <p:nvSpPr>
            <p:cNvPr id="759" name="Google Shape;759;p87"/>
            <p:cNvSpPr txBox="1"/>
            <p:nvPr/>
          </p:nvSpPr>
          <p:spPr>
            <a:xfrm>
              <a:off x="2844800" y="2124075"/>
              <a:ext cx="639763" cy="323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Calibri"/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i="0" lang="en-US" sz="2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87"/>
            <p:cNvSpPr txBox="1"/>
            <p:nvPr/>
          </p:nvSpPr>
          <p:spPr>
            <a:xfrm>
              <a:off x="5038725" y="3752850"/>
              <a:ext cx="611188" cy="307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Calibri"/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1" baseline="-25000" i="0" lang="en-US" sz="2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87"/>
            <p:cNvSpPr/>
            <p:nvPr/>
          </p:nvSpPr>
          <p:spPr>
            <a:xfrm>
              <a:off x="3708400" y="719138"/>
              <a:ext cx="1892300" cy="1746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000000"/>
                  </a:solidFill>
                  <a:latin typeface="Arial"/>
                </a:rPr>
                <a:t>INTERPHASE</a:t>
              </a:r>
            </a:p>
          </p:txBody>
        </p:sp>
      </p:grpSp>
      <p:sp>
        <p:nvSpPr>
          <p:cNvPr id="762" name="Google Shape;762;p87"/>
          <p:cNvSpPr txBox="1"/>
          <p:nvPr/>
        </p:nvSpPr>
        <p:spPr>
          <a:xfrm>
            <a:off x="65424" y="12707"/>
            <a:ext cx="86808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Mitotic Cell Division in Eukaryotes</a:t>
            </a:r>
            <a:endParaRPr b="1" sz="4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/>
        </p:nvSpPr>
        <p:spPr>
          <a:xfrm>
            <a:off x="170090" y="241410"/>
            <a:ext cx="82153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There are two basic cell types on Earth:</a:t>
            </a:r>
            <a:endParaRPr/>
          </a:p>
        </p:txBody>
      </p:sp>
      <p:sp>
        <p:nvSpPr>
          <p:cNvPr id="345" name="Google Shape;345;p52"/>
          <p:cNvSpPr txBox="1"/>
          <p:nvPr/>
        </p:nvSpPr>
        <p:spPr>
          <a:xfrm>
            <a:off x="637076" y="1076255"/>
            <a:ext cx="7350199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Prokaryotic – “before nucleus”</a:t>
            </a:r>
            <a:endParaRPr/>
          </a:p>
          <a:p>
            <a:pPr indent="-228600" lvl="2" marL="6858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Includes bacteria and archaea</a:t>
            </a:r>
            <a:endParaRPr/>
          </a:p>
          <a:p>
            <a:pPr indent="-228600" lvl="2" marL="6858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Small, simple cells, rapidly dividing, adaptable</a:t>
            </a:r>
            <a:endParaRPr/>
          </a:p>
          <a:p>
            <a:pPr indent="-228600" lvl="2" marL="6858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Individual cells are expendable</a:t>
            </a:r>
            <a:endParaRPr/>
          </a:p>
          <a:p>
            <a:pPr indent="0" lvl="2" marL="45720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Eukaryotic – “true nucleus”</a:t>
            </a:r>
            <a:endParaRPr/>
          </a:p>
          <a:p>
            <a:pPr indent="-228600" lvl="2" marL="6858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Includes protists, plants, fungi, and animals</a:t>
            </a:r>
            <a:endParaRPr/>
          </a:p>
          <a:p>
            <a:pPr indent="-228600" lvl="2" marL="6858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Large, complex cells with internal membranes</a:t>
            </a:r>
            <a:endParaRPr/>
          </a:p>
          <a:p>
            <a:pPr indent="-228600" lvl="2" marL="6858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Multicellularity provides individual protections</a:t>
            </a:r>
            <a:endParaRPr b="0" i="0" sz="2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8"/>
          <p:cNvSpPr txBox="1"/>
          <p:nvPr>
            <p:ph type="title"/>
          </p:nvPr>
        </p:nvSpPr>
        <p:spPr>
          <a:xfrm>
            <a:off x="381000" y="31730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</a:rPr>
              <a:t>Interphase does the real work of mitosis</a:t>
            </a:r>
            <a:endParaRPr sz="3600">
              <a:solidFill>
                <a:srgbClr val="C00000"/>
              </a:solidFill>
            </a:endParaRPr>
          </a:p>
        </p:txBody>
      </p:sp>
      <p:sp>
        <p:nvSpPr>
          <p:cNvPr id="768" name="Google Shape;768;p88"/>
          <p:cNvSpPr txBox="1"/>
          <p:nvPr>
            <p:ph idx="1" type="body"/>
          </p:nvPr>
        </p:nvSpPr>
        <p:spPr>
          <a:xfrm>
            <a:off x="381000" y="1759310"/>
            <a:ext cx="84582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65"/>
              <a:buNone/>
            </a:pPr>
            <a:r>
              <a:rPr lang="en-US" sz="2465">
                <a:solidFill>
                  <a:srgbClr val="C00000"/>
                </a:solidFill>
              </a:rPr>
              <a:t>Growth Phase 1 (G</a:t>
            </a:r>
            <a:r>
              <a:rPr baseline="-25000" lang="en-US" sz="2465">
                <a:solidFill>
                  <a:srgbClr val="C00000"/>
                </a:solidFill>
              </a:rPr>
              <a:t>1</a:t>
            </a:r>
            <a:r>
              <a:rPr lang="en-US" sz="2465">
                <a:solidFill>
                  <a:srgbClr val="C00000"/>
                </a:solidFill>
              </a:rPr>
              <a:t>) gets the cell ready for DNA synthesis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10"/>
              <a:buChar char="–"/>
            </a:pPr>
            <a:r>
              <a:rPr lang="en-US" sz="2210">
                <a:solidFill>
                  <a:srgbClr val="C00000"/>
                </a:solidFill>
              </a:rPr>
              <a:t>Need DNA synthase complexes, repair enzymes, histones, etc..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720"/>
              <a:buNone/>
            </a:pPr>
            <a:r>
              <a:rPr lang="en-US" sz="2720">
                <a:solidFill>
                  <a:srgbClr val="C00000"/>
                </a:solidFill>
              </a:rPr>
              <a:t>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65"/>
              <a:buNone/>
            </a:pPr>
            <a:r>
              <a:rPr lang="en-US" sz="2465">
                <a:solidFill>
                  <a:srgbClr val="C00000"/>
                </a:solidFill>
              </a:rPr>
              <a:t>S-phase is when the cell duplicates and edits chromosomes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10"/>
              <a:buChar char="–"/>
            </a:pPr>
            <a:r>
              <a:rPr lang="en-US" sz="2210">
                <a:solidFill>
                  <a:srgbClr val="C00000"/>
                </a:solidFill>
              </a:rPr>
              <a:t>Synthesis and error editing are the primary objectives.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720"/>
              <a:buNone/>
            </a:pPr>
            <a:r>
              <a:rPr lang="en-US" sz="2720">
                <a:solidFill>
                  <a:srgbClr val="C00000"/>
                </a:solidFill>
              </a:rPr>
              <a:t>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65"/>
              <a:buNone/>
            </a:pPr>
            <a:r>
              <a:rPr lang="en-US" sz="2465">
                <a:solidFill>
                  <a:srgbClr val="C00000"/>
                </a:solidFill>
              </a:rPr>
              <a:t>Growth Phase 2 (G</a:t>
            </a:r>
            <a:r>
              <a:rPr baseline="-25000" lang="en-US" sz="2465">
                <a:solidFill>
                  <a:srgbClr val="C00000"/>
                </a:solidFill>
              </a:rPr>
              <a:t>2</a:t>
            </a:r>
            <a:r>
              <a:rPr lang="en-US" sz="2465">
                <a:solidFill>
                  <a:srgbClr val="C00000"/>
                </a:solidFill>
              </a:rPr>
              <a:t>) gets the cell ready for cell division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10"/>
              <a:buChar char="–"/>
            </a:pPr>
            <a:r>
              <a:rPr lang="en-US" sz="2210">
                <a:solidFill>
                  <a:srgbClr val="C00000"/>
                </a:solidFill>
              </a:rPr>
              <a:t>Need twice as many organelles, cytoskeletal proteins, molecular motors, metabolic enzymes, etc.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_UN01Summary-U" id="774" name="Google Shape;77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525" y="142875"/>
            <a:ext cx="7346950" cy="65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9"/>
          <p:cNvSpPr/>
          <p:nvPr/>
        </p:nvSpPr>
        <p:spPr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0850" lvl="0" marL="4508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Fig. 12-UN1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9"/>
          <p:cNvSpPr txBox="1"/>
          <p:nvPr/>
        </p:nvSpPr>
        <p:spPr>
          <a:xfrm>
            <a:off x="877888" y="4787900"/>
            <a:ext cx="1431925" cy="388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Telophase and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Cytokinesis</a:t>
            </a:r>
            <a:endParaRPr/>
          </a:p>
        </p:txBody>
      </p:sp>
      <p:sp>
        <p:nvSpPr>
          <p:cNvPr id="777" name="Google Shape;777;p89"/>
          <p:cNvSpPr txBox="1"/>
          <p:nvPr/>
        </p:nvSpPr>
        <p:spPr>
          <a:xfrm>
            <a:off x="2354263" y="5969000"/>
            <a:ext cx="1190625" cy="236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Anaphase</a:t>
            </a:r>
            <a:endParaRPr/>
          </a:p>
        </p:txBody>
      </p:sp>
      <p:sp>
        <p:nvSpPr>
          <p:cNvPr id="778" name="Google Shape;778;p89"/>
          <p:cNvSpPr txBox="1"/>
          <p:nvPr/>
        </p:nvSpPr>
        <p:spPr>
          <a:xfrm>
            <a:off x="4202113" y="6321425"/>
            <a:ext cx="1190625" cy="236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Metaphase</a:t>
            </a:r>
            <a:endParaRPr/>
          </a:p>
        </p:txBody>
      </p:sp>
      <p:sp>
        <p:nvSpPr>
          <p:cNvPr id="779" name="Google Shape;779;p89"/>
          <p:cNvSpPr txBox="1"/>
          <p:nvPr/>
        </p:nvSpPr>
        <p:spPr>
          <a:xfrm>
            <a:off x="5735638" y="5829300"/>
            <a:ext cx="1384300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Prometaphase</a:t>
            </a:r>
            <a:endParaRPr/>
          </a:p>
        </p:txBody>
      </p:sp>
      <p:sp>
        <p:nvSpPr>
          <p:cNvPr id="780" name="Google Shape;780;p89"/>
          <p:cNvSpPr txBox="1"/>
          <p:nvPr/>
        </p:nvSpPr>
        <p:spPr>
          <a:xfrm>
            <a:off x="7227888" y="4368800"/>
            <a:ext cx="923925" cy="236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Prophase</a:t>
            </a:r>
            <a:endParaRPr/>
          </a:p>
        </p:txBody>
      </p:sp>
      <p:sp>
        <p:nvSpPr>
          <p:cNvPr id="781" name="Google Shape;781;p89"/>
          <p:cNvSpPr txBox="1"/>
          <p:nvPr/>
        </p:nvSpPr>
        <p:spPr>
          <a:xfrm>
            <a:off x="2586038" y="2254250"/>
            <a:ext cx="199072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MITOTIC (M) PHASE</a:t>
            </a:r>
            <a:endParaRPr/>
          </a:p>
        </p:txBody>
      </p:sp>
      <p:sp>
        <p:nvSpPr>
          <p:cNvPr id="782" name="Google Shape;782;p89"/>
          <p:cNvSpPr txBox="1"/>
          <p:nvPr/>
        </p:nvSpPr>
        <p:spPr>
          <a:xfrm>
            <a:off x="3259138" y="1235075"/>
            <a:ext cx="1241425" cy="223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Cytokinesis</a:t>
            </a:r>
            <a:endParaRPr/>
          </a:p>
        </p:txBody>
      </p:sp>
      <p:sp>
        <p:nvSpPr>
          <p:cNvPr id="783" name="Google Shape;783;p89"/>
          <p:cNvSpPr txBox="1"/>
          <p:nvPr/>
        </p:nvSpPr>
        <p:spPr>
          <a:xfrm>
            <a:off x="3306763" y="1597025"/>
            <a:ext cx="873125" cy="147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Mitosis</a:t>
            </a:r>
            <a:endParaRPr/>
          </a:p>
        </p:txBody>
      </p:sp>
      <p:cxnSp>
        <p:nvCxnSpPr>
          <p:cNvPr id="784" name="Google Shape;784;p89"/>
          <p:cNvCxnSpPr/>
          <p:nvPr/>
        </p:nvCxnSpPr>
        <p:spPr>
          <a:xfrm flipH="1" rot="10800000">
            <a:off x="4597400" y="1968500"/>
            <a:ext cx="908050" cy="39052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89"/>
          <p:cNvCxnSpPr/>
          <p:nvPr/>
        </p:nvCxnSpPr>
        <p:spPr>
          <a:xfrm>
            <a:off x="4133850" y="1711325"/>
            <a:ext cx="1828800" cy="317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89"/>
          <p:cNvCxnSpPr/>
          <p:nvPr/>
        </p:nvCxnSpPr>
        <p:spPr>
          <a:xfrm>
            <a:off x="4473575" y="1343025"/>
            <a:ext cx="1352550" cy="28257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89"/>
          <p:cNvSpPr txBox="1"/>
          <p:nvPr/>
        </p:nvSpPr>
        <p:spPr>
          <a:xfrm>
            <a:off x="7056438" y="831850"/>
            <a:ext cx="234950" cy="195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88" name="Google Shape;788;p89"/>
          <p:cNvSpPr txBox="1"/>
          <p:nvPr/>
        </p:nvSpPr>
        <p:spPr>
          <a:xfrm>
            <a:off x="5484813" y="787400"/>
            <a:ext cx="276225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9"/>
          <p:cNvSpPr txBox="1"/>
          <p:nvPr/>
        </p:nvSpPr>
        <p:spPr>
          <a:xfrm>
            <a:off x="6484938" y="1622425"/>
            <a:ext cx="276225" cy="21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89"/>
          <p:cNvSpPr/>
          <p:nvPr/>
        </p:nvSpPr>
        <p:spPr>
          <a:xfrm rot="-26489">
            <a:off x="5746750" y="296863"/>
            <a:ext cx="1285875" cy="206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just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INTERPHASE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0"/>
          <p:cNvSpPr txBox="1"/>
          <p:nvPr/>
        </p:nvSpPr>
        <p:spPr>
          <a:xfrm>
            <a:off x="245985" y="5022795"/>
            <a:ext cx="8727925" cy="1470732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Separation of chromosomes (karyokinesis) results from the formation of mitotic spindles from tubulin and dynein moving chromosomes apart.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Separation into two cells (cytokinesis) results from the assembly of an actin-myosin ring that gets smaller and smaller as mysoin pulls actin along actin. </a:t>
            </a:r>
            <a:endParaRPr/>
          </a:p>
        </p:txBody>
      </p:sp>
      <p:grpSp>
        <p:nvGrpSpPr>
          <p:cNvPr id="797" name="Google Shape;797;p90"/>
          <p:cNvGrpSpPr/>
          <p:nvPr/>
        </p:nvGrpSpPr>
        <p:grpSpPr>
          <a:xfrm>
            <a:off x="1004935" y="241410"/>
            <a:ext cx="6867525" cy="4385820"/>
            <a:chOff x="1080830" y="780721"/>
            <a:chExt cx="6867525" cy="4385820"/>
          </a:xfrm>
        </p:grpSpPr>
        <p:pic>
          <p:nvPicPr>
            <p:cNvPr descr="figure 17-49a" id="798" name="Google Shape;798;p90"/>
            <p:cNvPicPr preferRelativeResize="0"/>
            <p:nvPr/>
          </p:nvPicPr>
          <p:blipFill rotWithShape="1">
            <a:blip r:embed="rId3">
              <a:alphaModFix/>
            </a:blip>
            <a:srcRect b="32551" l="0" r="0" t="0"/>
            <a:stretch/>
          </p:blipFill>
          <p:spPr>
            <a:xfrm>
              <a:off x="1080830" y="1303941"/>
              <a:ext cx="6867525" cy="3339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9" name="Google Shape;799;p90"/>
            <p:cNvSpPr txBox="1"/>
            <p:nvPr/>
          </p:nvSpPr>
          <p:spPr>
            <a:xfrm>
              <a:off x="1384410" y="4643321"/>
              <a:ext cx="58715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Contractile Ring = Actin and Myosin</a:t>
              </a:r>
              <a:endParaRPr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0" name="Google Shape;800;p90"/>
            <p:cNvCxnSpPr>
              <a:endCxn id="798" idx="0"/>
            </p:cNvCxnSpPr>
            <p:nvPr/>
          </p:nvCxnSpPr>
          <p:spPr>
            <a:xfrm rot="10800000">
              <a:off x="4514592" y="1303941"/>
              <a:ext cx="892200" cy="121440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1" name="Google Shape;801;p90"/>
            <p:cNvSpPr txBox="1"/>
            <p:nvPr/>
          </p:nvSpPr>
          <p:spPr>
            <a:xfrm>
              <a:off x="1384410" y="780721"/>
              <a:ext cx="60142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Mitotic Spindle = Tubulin and Dynein</a:t>
              </a:r>
              <a:endParaRPr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6-27a" id="807" name="Google Shape;80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50" y="261867"/>
            <a:ext cx="3333750" cy="301890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1"/>
          <p:cNvSpPr/>
          <p:nvPr/>
        </p:nvSpPr>
        <p:spPr>
          <a:xfrm>
            <a:off x="4236447" y="304823"/>
            <a:ext cx="3738156" cy="547402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Actin homolog: ParM</a:t>
            </a:r>
            <a:endParaRPr sz="3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91"/>
          <p:cNvSpPr txBox="1"/>
          <p:nvPr/>
        </p:nvSpPr>
        <p:spPr>
          <a:xfrm>
            <a:off x="4572000" y="908878"/>
            <a:ext cx="3600450" cy="1932397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Filaments elongate to separate copied chromosomes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Analogous to tubulin!</a:t>
            </a:r>
            <a:endParaRPr/>
          </a:p>
        </p:txBody>
      </p:sp>
      <p:pic>
        <p:nvPicPr>
          <p:cNvPr descr="figure 16-25a" id="810" name="Google Shape;81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638" y="4611755"/>
            <a:ext cx="5200650" cy="2038344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1"/>
          <p:cNvSpPr/>
          <p:nvPr/>
        </p:nvSpPr>
        <p:spPr>
          <a:xfrm>
            <a:off x="739996" y="4031434"/>
            <a:ext cx="3980338" cy="547402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Tubulin homolog: FtsZ</a:t>
            </a:r>
            <a:endParaRPr sz="3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1"/>
          <p:cNvSpPr/>
          <p:nvPr/>
        </p:nvSpPr>
        <p:spPr>
          <a:xfrm>
            <a:off x="5710425" y="3732580"/>
            <a:ext cx="3187590" cy="2671060"/>
          </a:xfrm>
          <a:prstGeom prst="rect">
            <a:avLst/>
          </a:prstGeom>
          <a:noFill/>
          <a:ln>
            <a:noFill/>
          </a:ln>
        </p:spPr>
        <p:txBody>
          <a:bodyPr anchorCtr="0" anchor="t" bIns="42450" lIns="84900" spcFirstLastPara="1" rIns="84900" wrap="square" tIns="4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Z-ring forms and then contracts to split the daughter cells. Two rings reform in the daughters.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Analogous to actin!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/>
        </p:nvSpPr>
        <p:spPr>
          <a:xfrm>
            <a:off x="94195" y="317305"/>
            <a:ext cx="72412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Fundamental Cell Biology:</a:t>
            </a:r>
            <a:endParaRPr b="1" sz="4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3"/>
          <p:cNvSpPr/>
          <p:nvPr/>
        </p:nvSpPr>
        <p:spPr>
          <a:xfrm>
            <a:off x="853145" y="1303940"/>
            <a:ext cx="7589500" cy="5009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highly active plasma membrane surrounds the cytosol</a:t>
            </a:r>
            <a:endParaRPr/>
          </a:p>
          <a:p>
            <a:pPr indent="-457200" lvl="1" marL="4572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Signaling systems allow communication with other cells and the environment</a:t>
            </a:r>
            <a:endParaRPr/>
          </a:p>
          <a:p>
            <a:pPr indent="-457200" lvl="1" marL="4572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Eukaryotes, multiple membrane-bound organelles are regulated by an endomembrane system 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4572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internal cell skeleton, or cytoskeleton, allows movement of materials and entire cells when needed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4572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Genetic information in the form of double-stranded DNA encodes all of the organisms’ functions</a:t>
            </a:r>
            <a:endParaRPr/>
          </a:p>
          <a:p>
            <a:pPr indent="-457200" lvl="1" marL="4572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Reproduction of cells requires a highly organized cell division process that includes exact DNA copying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457200" marR="0" rtl="0" algn="l">
              <a:spcBef>
                <a:spcPts val="120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Calibri"/>
              <a:buNone/>
            </a:pPr>
            <a:r>
              <a:t/>
            </a:r>
            <a:endParaRPr b="0" i="1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/>
          <p:nvPr/>
        </p:nvSpPr>
        <p:spPr>
          <a:xfrm>
            <a:off x="271111" y="1152150"/>
            <a:ext cx="3541939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plasma membrane is the outer lining of the cell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Membranes are ‘oily’, flexible, and chemically active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Serve as barriers to control movement of substances from one side to the other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4_03Figure05-U" id="357" name="Google Shape;357;p54"/>
          <p:cNvPicPr preferRelativeResize="0"/>
          <p:nvPr/>
        </p:nvPicPr>
        <p:blipFill rotWithShape="1">
          <a:blip r:embed="rId3">
            <a:alphaModFix/>
          </a:blip>
          <a:srcRect b="24348" l="27544" r="27506" t="16566"/>
          <a:stretch/>
        </p:blipFill>
        <p:spPr>
          <a:xfrm>
            <a:off x="5255054" y="537976"/>
            <a:ext cx="3643735" cy="3357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/>
          <p:nvPr/>
        </p:nvSpPr>
        <p:spPr>
          <a:xfrm>
            <a:off x="609" y="163997"/>
            <a:ext cx="60133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1. The Plasma Membrane</a:t>
            </a:r>
            <a:endParaRPr/>
          </a:p>
        </p:txBody>
      </p:sp>
      <p:pic>
        <p:nvPicPr>
          <p:cNvPr descr="C:\Documents and Settings\Owner\My Documents\Brett Holland's faculty website\10-Basic-concepts\Krogh_IRDVD (D)\Chapter_05\B_Jpegs_of_Art_and_Photos\Labeled_Art_and_Photos\05_02Figure-L.jpg" id="359" name="Google Shape;359;p54"/>
          <p:cNvPicPr preferRelativeResize="0"/>
          <p:nvPr/>
        </p:nvPicPr>
        <p:blipFill rotWithShape="1">
          <a:blip r:embed="rId4">
            <a:alphaModFix/>
          </a:blip>
          <a:srcRect b="28059" l="34569" r="16701" t="11671"/>
          <a:stretch/>
        </p:blipFill>
        <p:spPr>
          <a:xfrm>
            <a:off x="4286226" y="4036160"/>
            <a:ext cx="4735750" cy="26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/>
        </p:nvSpPr>
        <p:spPr>
          <a:xfrm>
            <a:off x="397775" y="241410"/>
            <a:ext cx="38706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Cytosol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5"/>
          <p:cNvSpPr/>
          <p:nvPr/>
        </p:nvSpPr>
        <p:spPr>
          <a:xfrm>
            <a:off x="777250" y="1531625"/>
            <a:ext cx="781789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cytosol is the jelly-like fluid inside the cell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cytosol in prokaryotic cells is mostly water but also contains ions, and free-floating molecules (sugars, proteins, etc.)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cytosol of eukaryotic cells is highly organized and compartmentalized by the membrane-bound organelles and cytoskeleton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/>
          <p:nvPr/>
        </p:nvSpPr>
        <p:spPr>
          <a:xfrm>
            <a:off x="217732" y="254430"/>
            <a:ext cx="8610600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Plasma Membrane has four main components</a:t>
            </a:r>
            <a:endParaRPr/>
          </a:p>
          <a:p>
            <a:pPr indent="-514350" lvl="1" marL="9715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Calibri"/>
              <a:buAutoNum type="alphaUcPeriod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Phospholipid bilayer – forms a spontaneous barrier in water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Calibri"/>
              <a:buAutoNum type="alphaUcPeriod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Cholesterol – a steroid lipid helps with fluidity of the membrane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Calibri"/>
              <a:buAutoNum type="alphaUcPeriod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Proteins – provide many diverse functions to the cell membrane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Calibri"/>
              <a:buAutoNum type="alphaUcPeriod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Glycocalyx –sugars on outside of cell that aid in communication</a:t>
            </a:r>
            <a:endParaRPr/>
          </a:p>
        </p:txBody>
      </p:sp>
      <p:pic>
        <p:nvPicPr>
          <p:cNvPr descr="05_01Figure-U" id="372" name="Google Shape;372;p56"/>
          <p:cNvPicPr preferRelativeResize="0"/>
          <p:nvPr/>
        </p:nvPicPr>
        <p:blipFill rotWithShape="1">
          <a:blip r:embed="rId3">
            <a:alphaModFix/>
          </a:blip>
          <a:srcRect b="44674" l="0" r="12839" t="0"/>
          <a:stretch/>
        </p:blipFill>
        <p:spPr>
          <a:xfrm>
            <a:off x="685800" y="3505200"/>
            <a:ext cx="7413135" cy="292988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6"/>
          <p:cNvSpPr txBox="1"/>
          <p:nvPr/>
        </p:nvSpPr>
        <p:spPr>
          <a:xfrm>
            <a:off x="727075" y="3792933"/>
            <a:ext cx="139858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phospholipids</a:t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2284413" y="3792933"/>
            <a:ext cx="113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cholesterol</a:t>
            </a:r>
            <a:endParaRPr/>
          </a:p>
        </p:txBody>
      </p:sp>
      <p:sp>
        <p:nvSpPr>
          <p:cNvPr id="375" name="Google Shape;375;p56"/>
          <p:cNvSpPr txBox="1"/>
          <p:nvPr/>
        </p:nvSpPr>
        <p:spPr>
          <a:xfrm>
            <a:off x="4094163" y="3797695"/>
            <a:ext cx="8858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proteins</a:t>
            </a:r>
            <a:endParaRPr/>
          </a:p>
        </p:txBody>
      </p:sp>
      <p:sp>
        <p:nvSpPr>
          <p:cNvPr id="376" name="Google Shape;376;p56"/>
          <p:cNvSpPr txBox="1"/>
          <p:nvPr/>
        </p:nvSpPr>
        <p:spPr>
          <a:xfrm>
            <a:off x="6113463" y="3200400"/>
            <a:ext cx="10937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glycocalyx</a:t>
            </a:r>
            <a:endParaRPr/>
          </a:p>
        </p:txBody>
      </p:sp>
      <p:cxnSp>
        <p:nvCxnSpPr>
          <p:cNvPr id="377" name="Google Shape;377;p56"/>
          <p:cNvCxnSpPr/>
          <p:nvPr/>
        </p:nvCxnSpPr>
        <p:spPr>
          <a:xfrm rot="10800000">
            <a:off x="1412875" y="4083445"/>
            <a:ext cx="0" cy="47625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56"/>
          <p:cNvCxnSpPr/>
          <p:nvPr/>
        </p:nvCxnSpPr>
        <p:spPr>
          <a:xfrm rot="10800000">
            <a:off x="1412875" y="4216795"/>
            <a:ext cx="133350" cy="35560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56"/>
          <p:cNvCxnSpPr/>
          <p:nvPr/>
        </p:nvCxnSpPr>
        <p:spPr>
          <a:xfrm rot="10800000">
            <a:off x="2854325" y="4058045"/>
            <a:ext cx="0" cy="55880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56"/>
          <p:cNvCxnSpPr/>
          <p:nvPr/>
        </p:nvCxnSpPr>
        <p:spPr>
          <a:xfrm flipH="1" rot="10800000">
            <a:off x="3930650" y="4181870"/>
            <a:ext cx="596900" cy="46355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56"/>
          <p:cNvCxnSpPr/>
          <p:nvPr/>
        </p:nvCxnSpPr>
        <p:spPr>
          <a:xfrm flipH="1" rot="-6453560">
            <a:off x="4558506" y="4136627"/>
            <a:ext cx="485775" cy="43021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56"/>
          <p:cNvCxnSpPr/>
          <p:nvPr/>
        </p:nvCxnSpPr>
        <p:spPr>
          <a:xfrm flipH="1" rot="10800000">
            <a:off x="5943600" y="3950095"/>
            <a:ext cx="571500" cy="10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56"/>
          <p:cNvCxnSpPr/>
          <p:nvPr/>
        </p:nvCxnSpPr>
        <p:spPr>
          <a:xfrm rot="10800000">
            <a:off x="6518275" y="3950095"/>
            <a:ext cx="311150" cy="23495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56"/>
          <p:cNvCxnSpPr/>
          <p:nvPr/>
        </p:nvCxnSpPr>
        <p:spPr>
          <a:xfrm flipH="1" rot="10800000">
            <a:off x="3933825" y="4172345"/>
            <a:ext cx="596900" cy="46355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56"/>
          <p:cNvCxnSpPr/>
          <p:nvPr/>
        </p:nvCxnSpPr>
        <p:spPr>
          <a:xfrm>
            <a:off x="4530725" y="4045345"/>
            <a:ext cx="0" cy="13335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56"/>
          <p:cNvCxnSpPr/>
          <p:nvPr/>
        </p:nvCxnSpPr>
        <p:spPr>
          <a:xfrm flipH="1" rot="-6453560">
            <a:off x="4561681" y="4130277"/>
            <a:ext cx="485775" cy="430212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56"/>
          <p:cNvCxnSpPr/>
          <p:nvPr/>
        </p:nvCxnSpPr>
        <p:spPr>
          <a:xfrm flipH="1" rot="10800000">
            <a:off x="5946775" y="3943745"/>
            <a:ext cx="571500" cy="10160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56"/>
          <p:cNvCxnSpPr/>
          <p:nvPr/>
        </p:nvCxnSpPr>
        <p:spPr>
          <a:xfrm rot="10800000">
            <a:off x="6521450" y="3943745"/>
            <a:ext cx="311150" cy="23495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56"/>
          <p:cNvCxnSpPr/>
          <p:nvPr/>
        </p:nvCxnSpPr>
        <p:spPr>
          <a:xfrm flipH="1" rot="10800000">
            <a:off x="6515101" y="3505199"/>
            <a:ext cx="52068" cy="438545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/>
          <p:nvPr/>
        </p:nvSpPr>
        <p:spPr>
          <a:xfrm>
            <a:off x="165893" y="140932"/>
            <a:ext cx="8616201" cy="11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A.  Phospholipid Bilayer is highly </a:t>
            </a:r>
            <a:r>
              <a:rPr b="1" lang="en-US" sz="28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Selective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“Selects” which molecules pass through and which ones cannot! 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5_02Figure-U" id="397" name="Google Shape;397;p57"/>
          <p:cNvPicPr preferRelativeResize="0"/>
          <p:nvPr/>
        </p:nvPicPr>
        <p:blipFill rotWithShape="1">
          <a:blip r:embed="rId3">
            <a:alphaModFix/>
          </a:blip>
          <a:srcRect b="5024" l="0" r="0" t="0"/>
          <a:stretch/>
        </p:blipFill>
        <p:spPr>
          <a:xfrm>
            <a:off x="296863" y="2562568"/>
            <a:ext cx="8548687" cy="345723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 txBox="1"/>
          <p:nvPr/>
        </p:nvSpPr>
        <p:spPr>
          <a:xfrm>
            <a:off x="1051943" y="2535580"/>
            <a:ext cx="16337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Phospholipid</a:t>
            </a:r>
            <a:r>
              <a:rPr b="1" lang="en-US" sz="2000">
                <a:solidFill>
                  <a:srgbClr val="FFFFB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000">
              <a:solidFill>
                <a:srgbClr val="FFFFB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57"/>
          <p:cNvSpPr txBox="1"/>
          <p:nvPr/>
        </p:nvSpPr>
        <p:spPr>
          <a:xfrm>
            <a:off x="3274021" y="2532405"/>
            <a:ext cx="42285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B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Phospholipid bilayer</a:t>
            </a:r>
            <a:endParaRPr/>
          </a:p>
        </p:txBody>
      </p:sp>
      <p:sp>
        <p:nvSpPr>
          <p:cNvPr id="400" name="Google Shape;400;p57"/>
          <p:cNvSpPr txBox="1"/>
          <p:nvPr/>
        </p:nvSpPr>
        <p:spPr>
          <a:xfrm>
            <a:off x="7661275" y="2716555"/>
            <a:ext cx="112082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extracellular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fluid</a:t>
            </a:r>
            <a:endParaRPr/>
          </a:p>
        </p:txBody>
      </p:sp>
      <p:sp>
        <p:nvSpPr>
          <p:cNvPr id="401" name="Google Shape;401;p57"/>
          <p:cNvSpPr txBox="1"/>
          <p:nvPr/>
        </p:nvSpPr>
        <p:spPr>
          <a:xfrm>
            <a:off x="7623175" y="3576980"/>
            <a:ext cx="10517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hydro</a:t>
            </a:r>
            <a:r>
              <a:rPr b="1" i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philic</a:t>
            </a:r>
            <a:endParaRPr/>
          </a:p>
        </p:txBody>
      </p:sp>
      <p:sp>
        <p:nvSpPr>
          <p:cNvPr id="402" name="Google Shape;402;p57"/>
          <p:cNvSpPr txBox="1"/>
          <p:nvPr/>
        </p:nvSpPr>
        <p:spPr>
          <a:xfrm>
            <a:off x="7629525" y="4088155"/>
            <a:ext cx="11529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hydro</a:t>
            </a:r>
            <a:r>
              <a:rPr b="1" i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phobic</a:t>
            </a:r>
            <a:endParaRPr/>
          </a:p>
        </p:txBody>
      </p:sp>
      <p:sp>
        <p:nvSpPr>
          <p:cNvPr id="403" name="Google Shape;403;p57"/>
          <p:cNvSpPr txBox="1"/>
          <p:nvPr/>
        </p:nvSpPr>
        <p:spPr>
          <a:xfrm>
            <a:off x="7631113" y="4588218"/>
            <a:ext cx="10183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hydro</a:t>
            </a:r>
            <a:r>
              <a:rPr b="1" i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philic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7"/>
          <p:cNvSpPr txBox="1"/>
          <p:nvPr/>
        </p:nvSpPr>
        <p:spPr>
          <a:xfrm>
            <a:off x="7661275" y="4969218"/>
            <a:ext cx="7158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cytosol</a:t>
            </a:r>
            <a:endParaRPr/>
          </a:p>
        </p:txBody>
      </p:sp>
      <p:sp>
        <p:nvSpPr>
          <p:cNvPr id="405" name="Google Shape;405;p57"/>
          <p:cNvSpPr txBox="1"/>
          <p:nvPr/>
        </p:nvSpPr>
        <p:spPr>
          <a:xfrm>
            <a:off x="31057" y="3172168"/>
            <a:ext cx="11484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Water-loving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/>
          </a:p>
        </p:txBody>
      </p:sp>
      <p:sp>
        <p:nvSpPr>
          <p:cNvPr id="406" name="Google Shape;406;p57"/>
          <p:cNvSpPr txBox="1"/>
          <p:nvPr/>
        </p:nvSpPr>
        <p:spPr>
          <a:xfrm>
            <a:off x="1848" y="4591393"/>
            <a:ext cx="11681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Water-hating</a:t>
            </a:r>
            <a:endParaRPr b="1"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tails</a:t>
            </a:r>
            <a:endParaRPr/>
          </a:p>
        </p:txBody>
      </p:sp>
      <p:cxnSp>
        <p:nvCxnSpPr>
          <p:cNvPr id="407" name="Google Shape;407;p57"/>
          <p:cNvCxnSpPr/>
          <p:nvPr/>
        </p:nvCxnSpPr>
        <p:spPr>
          <a:xfrm>
            <a:off x="7315200" y="32658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7"/>
          <p:cNvCxnSpPr/>
          <p:nvPr/>
        </p:nvCxnSpPr>
        <p:spPr>
          <a:xfrm>
            <a:off x="7334250" y="5145430"/>
            <a:ext cx="342900" cy="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57"/>
          <p:cNvCxnSpPr/>
          <p:nvPr/>
        </p:nvCxnSpPr>
        <p:spPr>
          <a:xfrm>
            <a:off x="7505700" y="3719855"/>
            <a:ext cx="190500" cy="4763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57"/>
          <p:cNvCxnSpPr/>
          <p:nvPr/>
        </p:nvCxnSpPr>
        <p:spPr>
          <a:xfrm flipH="1" rot="10800000">
            <a:off x="7502525" y="4735855"/>
            <a:ext cx="190500" cy="3175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57"/>
          <p:cNvSpPr/>
          <p:nvPr/>
        </p:nvSpPr>
        <p:spPr>
          <a:xfrm>
            <a:off x="7616825" y="3811930"/>
            <a:ext cx="76200" cy="854075"/>
          </a:xfrm>
          <a:prstGeom prst="rightBrace">
            <a:avLst>
              <a:gd fmla="val 68755" name="adj1"/>
              <a:gd fmla="val 48884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B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7"/>
          <p:cNvSpPr/>
          <p:nvPr/>
        </p:nvSpPr>
        <p:spPr>
          <a:xfrm rot="10800000">
            <a:off x="1143000" y="2970555"/>
            <a:ext cx="88900" cy="898525"/>
          </a:xfrm>
          <a:prstGeom prst="rightBrace">
            <a:avLst>
              <a:gd fmla="val 42815" name="adj1"/>
              <a:gd fmla="val 48884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7"/>
          <p:cNvSpPr txBox="1"/>
          <p:nvPr/>
        </p:nvSpPr>
        <p:spPr>
          <a:xfrm>
            <a:off x="1200469" y="2981698"/>
            <a:ext cx="31431" cy="876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B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7"/>
          <p:cNvSpPr/>
          <p:nvPr/>
        </p:nvSpPr>
        <p:spPr>
          <a:xfrm rot="10800000">
            <a:off x="1143000" y="3924643"/>
            <a:ext cx="76200" cy="1892300"/>
          </a:xfrm>
          <a:prstGeom prst="rightBrace">
            <a:avLst>
              <a:gd fmla="val 57944" name="adj1"/>
              <a:gd fmla="val 5041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7"/>
          <p:cNvSpPr txBox="1"/>
          <p:nvPr/>
        </p:nvSpPr>
        <p:spPr>
          <a:xfrm>
            <a:off x="1192259" y="3937557"/>
            <a:ext cx="26941" cy="1866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B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7"/>
          <p:cNvSpPr txBox="1"/>
          <p:nvPr/>
        </p:nvSpPr>
        <p:spPr>
          <a:xfrm>
            <a:off x="3433575" y="5288305"/>
            <a:ext cx="1519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Hydrophobic molecules can slip right through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7"/>
          <p:cNvSpPr txBox="1"/>
          <p:nvPr/>
        </p:nvSpPr>
        <p:spPr>
          <a:xfrm>
            <a:off x="5334000" y="5288305"/>
            <a:ext cx="15148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Molecules that love water can’t pass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